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notesMasterIdLst>
    <p:notesMasterId r:id="rId8"/>
  </p:notesMasterIdLst>
  <p:sldIdLst>
    <p:sldId id="259" r:id="rId6"/>
    <p:sldId id="260" r:id="rId7"/>
  </p:sldIdLst>
  <p:sldSz cx="6858000" cy="9144000" type="letter"/>
  <p:notesSz cx="6858000" cy="9144000"/>
  <p:defaultTextStyle>
    <a:defPPr>
      <a:defRPr lang="en-US"/>
    </a:defPPr>
    <a:lvl1pPr marL="0" algn="l" defTabSz="410243" rtl="0" eaLnBrk="1" latinLnBrk="0" hangingPunct="1">
      <a:defRPr sz="1614" kern="1200">
        <a:solidFill>
          <a:schemeClr val="tx1"/>
        </a:solidFill>
        <a:latin typeface="+mn-lt"/>
        <a:ea typeface="+mn-ea"/>
        <a:cs typeface="+mn-cs"/>
      </a:defRPr>
    </a:lvl1pPr>
    <a:lvl2pPr marL="410243" algn="l" defTabSz="410243" rtl="0" eaLnBrk="1" latinLnBrk="0" hangingPunct="1">
      <a:defRPr sz="1614" kern="1200">
        <a:solidFill>
          <a:schemeClr val="tx1"/>
        </a:solidFill>
        <a:latin typeface="+mn-lt"/>
        <a:ea typeface="+mn-ea"/>
        <a:cs typeface="+mn-cs"/>
      </a:defRPr>
    </a:lvl2pPr>
    <a:lvl3pPr marL="820487" algn="l" defTabSz="410243" rtl="0" eaLnBrk="1" latinLnBrk="0" hangingPunct="1">
      <a:defRPr sz="1614" kern="1200">
        <a:solidFill>
          <a:schemeClr val="tx1"/>
        </a:solidFill>
        <a:latin typeface="+mn-lt"/>
        <a:ea typeface="+mn-ea"/>
        <a:cs typeface="+mn-cs"/>
      </a:defRPr>
    </a:lvl3pPr>
    <a:lvl4pPr marL="1230730" algn="l" defTabSz="410243" rtl="0" eaLnBrk="1" latinLnBrk="0" hangingPunct="1">
      <a:defRPr sz="1614" kern="1200">
        <a:solidFill>
          <a:schemeClr val="tx1"/>
        </a:solidFill>
        <a:latin typeface="+mn-lt"/>
        <a:ea typeface="+mn-ea"/>
        <a:cs typeface="+mn-cs"/>
      </a:defRPr>
    </a:lvl4pPr>
    <a:lvl5pPr marL="1640973" algn="l" defTabSz="410243" rtl="0" eaLnBrk="1" latinLnBrk="0" hangingPunct="1">
      <a:defRPr sz="1614" kern="1200">
        <a:solidFill>
          <a:schemeClr val="tx1"/>
        </a:solidFill>
        <a:latin typeface="+mn-lt"/>
        <a:ea typeface="+mn-ea"/>
        <a:cs typeface="+mn-cs"/>
      </a:defRPr>
    </a:lvl5pPr>
    <a:lvl6pPr marL="2051216" algn="l" defTabSz="410243" rtl="0" eaLnBrk="1" latinLnBrk="0" hangingPunct="1">
      <a:defRPr sz="1614" kern="1200">
        <a:solidFill>
          <a:schemeClr val="tx1"/>
        </a:solidFill>
        <a:latin typeface="+mn-lt"/>
        <a:ea typeface="+mn-ea"/>
        <a:cs typeface="+mn-cs"/>
      </a:defRPr>
    </a:lvl6pPr>
    <a:lvl7pPr marL="2461461" algn="l" defTabSz="410243" rtl="0" eaLnBrk="1" latinLnBrk="0" hangingPunct="1">
      <a:defRPr sz="1614" kern="1200">
        <a:solidFill>
          <a:schemeClr val="tx1"/>
        </a:solidFill>
        <a:latin typeface="+mn-lt"/>
        <a:ea typeface="+mn-ea"/>
        <a:cs typeface="+mn-cs"/>
      </a:defRPr>
    </a:lvl7pPr>
    <a:lvl8pPr marL="2871703" algn="l" defTabSz="410243" rtl="0" eaLnBrk="1" latinLnBrk="0" hangingPunct="1">
      <a:defRPr sz="1614" kern="1200">
        <a:solidFill>
          <a:schemeClr val="tx1"/>
        </a:solidFill>
        <a:latin typeface="+mn-lt"/>
        <a:ea typeface="+mn-ea"/>
        <a:cs typeface="+mn-cs"/>
      </a:defRPr>
    </a:lvl8pPr>
    <a:lvl9pPr marL="3281946" algn="l" defTabSz="410243" rtl="0" eaLnBrk="1" latinLnBrk="0" hangingPunct="1">
      <a:defRPr sz="161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4748E2-6EA8-27BC-A539-E865E6B700DD}" v="240" dt="2025-03-17T10:14:28.412"/>
    <p1510:client id="{7BD4111F-0837-BD69-387D-76FE01996B1F}" v="2" dt="2025-03-17T08:42:52.1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60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38B4EF-8AFE-4187-937E-1122DC3720C3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5BA284-F003-408A-8BF4-0E469ACD40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511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0487" rtl="0" eaLnBrk="1" latinLnBrk="0" hangingPunct="1">
      <a:defRPr sz="1077" kern="1200">
        <a:solidFill>
          <a:schemeClr val="tx1"/>
        </a:solidFill>
        <a:latin typeface="+mn-lt"/>
        <a:ea typeface="+mn-ea"/>
        <a:cs typeface="+mn-cs"/>
      </a:defRPr>
    </a:lvl1pPr>
    <a:lvl2pPr marL="410243" algn="l" defTabSz="820487" rtl="0" eaLnBrk="1" latinLnBrk="0" hangingPunct="1">
      <a:defRPr sz="1077" kern="1200">
        <a:solidFill>
          <a:schemeClr val="tx1"/>
        </a:solidFill>
        <a:latin typeface="+mn-lt"/>
        <a:ea typeface="+mn-ea"/>
        <a:cs typeface="+mn-cs"/>
      </a:defRPr>
    </a:lvl2pPr>
    <a:lvl3pPr marL="820487" algn="l" defTabSz="820487" rtl="0" eaLnBrk="1" latinLnBrk="0" hangingPunct="1">
      <a:defRPr sz="1077" kern="1200">
        <a:solidFill>
          <a:schemeClr val="tx1"/>
        </a:solidFill>
        <a:latin typeface="+mn-lt"/>
        <a:ea typeface="+mn-ea"/>
        <a:cs typeface="+mn-cs"/>
      </a:defRPr>
    </a:lvl3pPr>
    <a:lvl4pPr marL="1230730" algn="l" defTabSz="820487" rtl="0" eaLnBrk="1" latinLnBrk="0" hangingPunct="1">
      <a:defRPr sz="1077" kern="1200">
        <a:solidFill>
          <a:schemeClr val="tx1"/>
        </a:solidFill>
        <a:latin typeface="+mn-lt"/>
        <a:ea typeface="+mn-ea"/>
        <a:cs typeface="+mn-cs"/>
      </a:defRPr>
    </a:lvl4pPr>
    <a:lvl5pPr marL="1640973" algn="l" defTabSz="820487" rtl="0" eaLnBrk="1" latinLnBrk="0" hangingPunct="1">
      <a:defRPr sz="1077" kern="1200">
        <a:solidFill>
          <a:schemeClr val="tx1"/>
        </a:solidFill>
        <a:latin typeface="+mn-lt"/>
        <a:ea typeface="+mn-ea"/>
        <a:cs typeface="+mn-cs"/>
      </a:defRPr>
    </a:lvl5pPr>
    <a:lvl6pPr marL="2051216" algn="l" defTabSz="820487" rtl="0" eaLnBrk="1" latinLnBrk="0" hangingPunct="1">
      <a:defRPr sz="1077" kern="1200">
        <a:solidFill>
          <a:schemeClr val="tx1"/>
        </a:solidFill>
        <a:latin typeface="+mn-lt"/>
        <a:ea typeface="+mn-ea"/>
        <a:cs typeface="+mn-cs"/>
      </a:defRPr>
    </a:lvl6pPr>
    <a:lvl7pPr marL="2461461" algn="l" defTabSz="820487" rtl="0" eaLnBrk="1" latinLnBrk="0" hangingPunct="1">
      <a:defRPr sz="1077" kern="1200">
        <a:solidFill>
          <a:schemeClr val="tx1"/>
        </a:solidFill>
        <a:latin typeface="+mn-lt"/>
        <a:ea typeface="+mn-ea"/>
        <a:cs typeface="+mn-cs"/>
      </a:defRPr>
    </a:lvl7pPr>
    <a:lvl8pPr marL="2871703" algn="l" defTabSz="820487" rtl="0" eaLnBrk="1" latinLnBrk="0" hangingPunct="1">
      <a:defRPr sz="1077" kern="1200">
        <a:solidFill>
          <a:schemeClr val="tx1"/>
        </a:solidFill>
        <a:latin typeface="+mn-lt"/>
        <a:ea typeface="+mn-ea"/>
        <a:cs typeface="+mn-cs"/>
      </a:defRPr>
    </a:lvl8pPr>
    <a:lvl9pPr marL="3281946" algn="l" defTabSz="820487" rtl="0" eaLnBrk="1" latinLnBrk="0" hangingPunct="1">
      <a:defRPr sz="107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3B35EE-1C7F-4908-9516-A548F1C8E55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14164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3B35EE-1C7F-4908-9516-A548F1C8E554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3197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5"/>
            <a:ext cx="5829300" cy="318346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8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26" indent="0" algn="ctr">
              <a:buNone/>
              <a:defRPr sz="1500"/>
            </a:lvl2pPr>
            <a:lvl3pPr marL="685853" indent="0" algn="ctr">
              <a:buNone/>
              <a:defRPr sz="1350"/>
            </a:lvl3pPr>
            <a:lvl4pPr marL="1028780" indent="0" algn="ctr">
              <a:buNone/>
              <a:defRPr sz="1200"/>
            </a:lvl4pPr>
            <a:lvl5pPr marL="1371706" indent="0" algn="ctr">
              <a:buNone/>
              <a:defRPr sz="1200"/>
            </a:lvl5pPr>
            <a:lvl6pPr marL="1714632" indent="0" algn="ctr">
              <a:buNone/>
              <a:defRPr sz="1200"/>
            </a:lvl6pPr>
            <a:lvl7pPr marL="2057559" indent="0" algn="ctr">
              <a:buNone/>
              <a:defRPr sz="1200"/>
            </a:lvl7pPr>
            <a:lvl8pPr marL="2400485" indent="0" algn="ctr">
              <a:buNone/>
              <a:defRPr sz="1200"/>
            </a:lvl8pPr>
            <a:lvl9pPr marL="274341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8029-24AD-434B-8320-DE382CB3BF8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4FBC-021C-4287-8544-813A11C7B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3606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8029-24AD-434B-8320-DE382CB3BF8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4FBC-021C-4287-8544-813A11C7B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740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8" y="486835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9" y="486835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8029-24AD-434B-8320-DE382CB3BF8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4FBC-021C-4287-8544-813A11C7B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957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0BB71-0801-9B30-1360-BE73FC8F32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05D01C-A797-E18D-A373-E746F1FC99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4802718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0552EA-6CEC-877B-45C6-CD171E3E0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D407-76FF-4368-A714-2A59DED26FF9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5EB34-CA33-E8C9-5A36-BD3DBCE61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F8F869-ADCF-3D75-FC32-51E823C02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2DF6-8275-4E4F-872B-A2326E2951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1457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6BD7C-7075-627E-0707-8BC48B605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0D44F-13D3-7E69-F669-85723C4EE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FEEE8-EF11-AE68-D9D6-5A5AE44DF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D407-76FF-4368-A714-2A59DED26FF9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430D17-83A4-6F6E-9081-806485965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611AA-DE0A-A1A3-477C-1FBCDD692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2DF6-8275-4E4F-872B-A2326E2951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1021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BC058-F159-6B5B-CA49-5B2AA4E80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7" y="2279654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A6B933-7A4A-0C13-0D52-61E379F6A2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7" y="6119287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8979C4-8BEA-2A3D-4A6F-A3CC8803C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D407-76FF-4368-A714-2A59DED26FF9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383095-4573-01CF-D31A-93FCD99B2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0203F-3B81-3790-1E3C-4CFD458C2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2DF6-8275-4E4F-872B-A2326E2951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789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EC6D1-583F-E778-A463-3F80626B1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02849-68BE-35E1-15FC-130187887C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14AC9A-0DAC-DCFD-AB4B-7FDE0BA92D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12582C-9404-065F-0368-5C2876F91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D407-76FF-4368-A714-2A59DED26FF9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7E6471-3708-5450-6A08-32582E83D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6A06B5-95A8-1324-A572-849B313D5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2DF6-8275-4E4F-872B-A2326E2951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8427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251EC-8FB1-DEC4-B7F6-932E80D9B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63BF73-1BDF-A971-BBE1-1D2640FD09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2" y="2241553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C9C4E8-CBC6-2B50-F590-2C3D92EE78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2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D1CE1F-E234-8A0D-864B-BC086C84C4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4" y="2241553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445521-3509-526F-0E94-EE6BA420E2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4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D9B498-AC7F-43AF-ECD0-ABE116C9B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D407-76FF-4368-A714-2A59DED26FF9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5E302D-785A-7710-22D1-F56DA8492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C6C03D-0A90-D911-A249-A504C039C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2DF6-8275-4E4F-872B-A2326E2951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897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42EEE-81E2-D943-D26B-796491E10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E85470-795D-A290-B7C0-88826DF1C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D407-76FF-4368-A714-2A59DED26FF9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E75B6F-5DEF-9C4A-0DFB-FDFF2B7AC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5D3928-DCFF-60D2-B9FE-CD203BA20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2DF6-8275-4E4F-872B-A2326E2951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5176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40A5D9-4EF0-6A4F-23C4-EA5A0DA8E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D407-76FF-4368-A714-2A59DED26FF9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1CC119-9DC7-B282-44F5-385381295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2E65C4-4EB9-6F8F-A63A-06DD7ABE3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2DF6-8275-4E4F-872B-A2326E2951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448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AF9E0-39CF-269F-02F9-F849380ED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2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12847-C437-FA23-4F03-8ED1EB66C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4" y="1316569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8922F4-EF44-D02B-C404-516DFE3AAB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2" y="2743202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6E52C0-8740-02B1-1CFC-982EDEA6C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D407-76FF-4368-A714-2A59DED26FF9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06E27-11E6-6C58-A444-0D60B00C3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F55BA1-FD29-0C16-CFB9-DF987A204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2DF6-8275-4E4F-872B-A2326E2951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3483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8029-24AD-434B-8320-DE382CB3BF8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4FBC-021C-4287-8544-813A11C7B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8102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88967-82DF-BE22-4813-53B4408D9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2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564528-EBDD-4306-B8DC-9C364A54E7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4" y="1316569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210D5C-B2A8-B446-70E1-F950908F46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2" y="2743202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50462A-96C4-EECC-9A35-815EA899C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D407-76FF-4368-A714-2A59DED26FF9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D3307A-A072-07D8-7386-02CC8BEEE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CF0434-7A22-BCEB-8B94-6E8CF037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2DF6-8275-4E4F-872B-A2326E2951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10976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2B78B-0AAB-37A2-3AA4-BCE17C8A0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671529-09AE-8979-912F-35417352AD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8337F4-DAF9-DC55-48C5-0231A5896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D407-76FF-4368-A714-2A59DED26FF9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C4DB2D-61FC-E490-3D2D-5853DFCD6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39D2D-D54F-6AFE-4F96-18EACE285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2DF6-8275-4E4F-872B-A2326E2951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4702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B313A4-6331-A96D-E0E1-007A94F1E7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486836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67F7DC-FCE2-A4DF-E056-87531AE278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486836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850A82-7A9C-D53C-577F-1A7F0B3B8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D407-76FF-4368-A714-2A59DED26FF9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99DC40-7618-3D60-F5AA-83EA578EE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33F58-5E7C-00EA-DD3C-5E6D953C2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22DF6-8275-4E4F-872B-A2326E2951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19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8" y="2279654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8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26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53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8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706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632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559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485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412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8029-24AD-434B-8320-DE382CB3BF8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4FBC-021C-4287-8544-813A11C7B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288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8029-24AD-434B-8320-DE382CB3BF8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4FBC-021C-4287-8544-813A11C7B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685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486837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3" y="2241552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26" indent="0">
              <a:buNone/>
              <a:defRPr sz="1500" b="1"/>
            </a:lvl2pPr>
            <a:lvl3pPr marL="685853" indent="0">
              <a:buNone/>
              <a:defRPr sz="1350" b="1"/>
            </a:lvl3pPr>
            <a:lvl4pPr marL="1028780" indent="0">
              <a:buNone/>
              <a:defRPr sz="1200" b="1"/>
            </a:lvl4pPr>
            <a:lvl5pPr marL="1371706" indent="0">
              <a:buNone/>
              <a:defRPr sz="1200" b="1"/>
            </a:lvl5pPr>
            <a:lvl6pPr marL="1714632" indent="0">
              <a:buNone/>
              <a:defRPr sz="1200" b="1"/>
            </a:lvl6pPr>
            <a:lvl7pPr marL="2057559" indent="0">
              <a:buNone/>
              <a:defRPr sz="1200" b="1"/>
            </a:lvl7pPr>
            <a:lvl8pPr marL="2400485" indent="0">
              <a:buNone/>
              <a:defRPr sz="1200" b="1"/>
            </a:lvl8pPr>
            <a:lvl9pPr marL="274341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3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241552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26" indent="0">
              <a:buNone/>
              <a:defRPr sz="1500" b="1"/>
            </a:lvl2pPr>
            <a:lvl3pPr marL="685853" indent="0">
              <a:buNone/>
              <a:defRPr sz="1350" b="1"/>
            </a:lvl3pPr>
            <a:lvl4pPr marL="1028780" indent="0">
              <a:buNone/>
              <a:defRPr sz="1200" b="1"/>
            </a:lvl4pPr>
            <a:lvl5pPr marL="1371706" indent="0">
              <a:buNone/>
              <a:defRPr sz="1200" b="1"/>
            </a:lvl5pPr>
            <a:lvl6pPr marL="1714632" indent="0">
              <a:buNone/>
              <a:defRPr sz="1200" b="1"/>
            </a:lvl6pPr>
            <a:lvl7pPr marL="2057559" indent="0">
              <a:buNone/>
              <a:defRPr sz="1200" b="1"/>
            </a:lvl7pPr>
            <a:lvl8pPr marL="2400485" indent="0">
              <a:buNone/>
              <a:defRPr sz="1200" b="1"/>
            </a:lvl8pPr>
            <a:lvl9pPr marL="274341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8029-24AD-434B-8320-DE382CB3BF8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4FBC-021C-4287-8544-813A11C7B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1507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8029-24AD-434B-8320-DE382CB3BF8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4FBC-021C-4287-8544-813A11C7B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189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8029-24AD-434B-8320-DE382CB3BF8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4FBC-021C-4287-8544-813A11C7B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9160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609600"/>
            <a:ext cx="2211883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316571"/>
            <a:ext cx="3471863" cy="6498166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2" y="2743202"/>
            <a:ext cx="2211883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26" indent="0">
              <a:buNone/>
              <a:defRPr sz="1050"/>
            </a:lvl2pPr>
            <a:lvl3pPr marL="685853" indent="0">
              <a:buNone/>
              <a:defRPr sz="900"/>
            </a:lvl3pPr>
            <a:lvl4pPr marL="1028780" indent="0">
              <a:buNone/>
              <a:defRPr sz="750"/>
            </a:lvl4pPr>
            <a:lvl5pPr marL="1371706" indent="0">
              <a:buNone/>
              <a:defRPr sz="750"/>
            </a:lvl5pPr>
            <a:lvl6pPr marL="1714632" indent="0">
              <a:buNone/>
              <a:defRPr sz="750"/>
            </a:lvl6pPr>
            <a:lvl7pPr marL="2057559" indent="0">
              <a:buNone/>
              <a:defRPr sz="750"/>
            </a:lvl7pPr>
            <a:lvl8pPr marL="2400485" indent="0">
              <a:buNone/>
              <a:defRPr sz="750"/>
            </a:lvl8pPr>
            <a:lvl9pPr marL="274341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8029-24AD-434B-8320-DE382CB3BF8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4FBC-021C-4287-8544-813A11C7B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743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609600"/>
            <a:ext cx="2211883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316571"/>
            <a:ext cx="3471863" cy="6498166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26" indent="0">
              <a:buNone/>
              <a:defRPr sz="2100"/>
            </a:lvl2pPr>
            <a:lvl3pPr marL="685853" indent="0">
              <a:buNone/>
              <a:defRPr sz="1800"/>
            </a:lvl3pPr>
            <a:lvl4pPr marL="1028780" indent="0">
              <a:buNone/>
              <a:defRPr sz="1500"/>
            </a:lvl4pPr>
            <a:lvl5pPr marL="1371706" indent="0">
              <a:buNone/>
              <a:defRPr sz="1500"/>
            </a:lvl5pPr>
            <a:lvl6pPr marL="1714632" indent="0">
              <a:buNone/>
              <a:defRPr sz="1500"/>
            </a:lvl6pPr>
            <a:lvl7pPr marL="2057559" indent="0">
              <a:buNone/>
              <a:defRPr sz="1500"/>
            </a:lvl7pPr>
            <a:lvl8pPr marL="2400485" indent="0">
              <a:buNone/>
              <a:defRPr sz="1500"/>
            </a:lvl8pPr>
            <a:lvl9pPr marL="2743412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2" y="2743202"/>
            <a:ext cx="2211883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26" indent="0">
              <a:buNone/>
              <a:defRPr sz="1050"/>
            </a:lvl2pPr>
            <a:lvl3pPr marL="685853" indent="0">
              <a:buNone/>
              <a:defRPr sz="900"/>
            </a:lvl3pPr>
            <a:lvl4pPr marL="1028780" indent="0">
              <a:buNone/>
              <a:defRPr sz="750"/>
            </a:lvl4pPr>
            <a:lvl5pPr marL="1371706" indent="0">
              <a:buNone/>
              <a:defRPr sz="750"/>
            </a:lvl5pPr>
            <a:lvl6pPr marL="1714632" indent="0">
              <a:buNone/>
              <a:defRPr sz="750"/>
            </a:lvl6pPr>
            <a:lvl7pPr marL="2057559" indent="0">
              <a:buNone/>
              <a:defRPr sz="750"/>
            </a:lvl7pPr>
            <a:lvl8pPr marL="2400485" indent="0">
              <a:buNone/>
              <a:defRPr sz="750"/>
            </a:lvl8pPr>
            <a:lvl9pPr marL="274341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E8029-24AD-434B-8320-DE382CB3BF8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B4FBC-021C-4287-8544-813A11C7B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407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486837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7"/>
            <a:ext cx="1543050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8E8029-24AD-434B-8320-DE382CB3BF8A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8475137"/>
            <a:ext cx="2314575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7"/>
            <a:ext cx="1543050" cy="4868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5B4FBC-021C-4287-8544-813A11C7B6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259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5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63" indent="-171463" algn="l" defTabSz="68585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89" indent="-171463" algn="l" defTabSz="68585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317" indent="-171463" algn="l" defTabSz="68585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243" indent="-171463" algn="l" defTabSz="68585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168" indent="-171463" algn="l" defTabSz="68585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6096" indent="-171463" algn="l" defTabSz="68585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9023" indent="-171463" algn="l" defTabSz="68585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949" indent="-171463" algn="l" defTabSz="68585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875" indent="-171463" algn="l" defTabSz="68585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5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26" algn="l" defTabSz="68585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53" algn="l" defTabSz="68585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80" algn="l" defTabSz="68585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706" algn="l" defTabSz="68585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632" algn="l" defTabSz="68585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559" algn="l" defTabSz="68585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485" algn="l" defTabSz="68585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412" algn="l" defTabSz="68585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5FC7FC-E326-5340-7943-1B0B65039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9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BFEC84-92CA-9511-D6BE-C00F76F6FE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9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20476F-9F9A-0103-6627-92B6391A48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7ED407-76FF-4368-A714-2A59DED26FF9}" type="datetimeFigureOut">
              <a:rPr lang="en-GB" smtClean="0"/>
              <a:t>17/03/2025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6749AA-E3B8-2887-3E72-FADF2432C5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4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6ED255-8222-266E-77A6-ADF9E30DB6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F22DF6-8275-4E4F-872B-A2326E2951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540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leveluphcs.sharepoint.com/:u:/r/sites/LevelUPConnection/SitePages/Employee-Referrals.aspx?csf=1&amp;web=1&amp;share=ERlxRY-EOpxJhbo5jRcQmIcBkEVE5qLQ5tOH576p2noBlQ&amp;e=o6fTDZ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s://leveluphcs.sharepoint.com/:u:/r/sites/LevelUPConnection/SitePages/Client%20Referrals.aspx?csf=1&amp;web=1&amp;share=ERlogRxBp-FEgICbHVt27zEBSu-X4Iev5XuM9u9LtLcbXQ&amp;e=t3uvF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jpeg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hyperlink" Target="mailto:hr@leveluphcs.com" TargetMode="External"/><Relationship Id="rId10" Type="http://schemas.openxmlformats.org/officeDocument/2006/relationships/image" Target="../media/image9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A32270E-C375-2DF1-44F6-B5FF352F16F6}"/>
              </a:ext>
            </a:extLst>
          </p:cNvPr>
          <p:cNvSpPr txBox="1"/>
          <p:nvPr/>
        </p:nvSpPr>
        <p:spPr>
          <a:xfrm>
            <a:off x="2533114" y="4397207"/>
            <a:ext cx="1853826" cy="427052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914400">
              <a:lnSpc>
                <a:spcPct val="120000"/>
              </a:lnSpc>
              <a:spcAft>
                <a:spcPts val="1000"/>
              </a:spcAft>
              <a:defRPr/>
            </a:pPr>
            <a:r>
              <a:rPr lang="en-US" sz="1000" spc="30" dirty="0">
                <a:solidFill>
                  <a:srgbClr val="494949"/>
                </a:solidFill>
                <a:latin typeface="Lato Black"/>
                <a:ea typeface="Lato Black"/>
                <a:cs typeface="Lato Black"/>
              </a:rPr>
              <a:t>Birthday PTO: </a:t>
            </a:r>
            <a:r>
              <a:rPr lang="en-US" sz="1000" spc="30" dirty="0">
                <a:solidFill>
                  <a:srgbClr val="494949"/>
                </a:solidFill>
                <a:latin typeface="Lato"/>
                <a:ea typeface="Lato"/>
                <a:cs typeface="Lato"/>
              </a:rPr>
              <a:t>Employees get their birthday day off each year to use on the day of their birthday or the week of.</a:t>
            </a:r>
            <a:endParaRPr kumimoji="0" lang="en-US" sz="1000" b="0" i="0" u="none" strike="noStrike" kern="1200" cap="none" spc="30" normalizeH="0" baseline="0" noProof="0" dirty="0">
              <a:ln>
                <a:noFill/>
              </a:ln>
              <a:solidFill>
                <a:srgbClr val="494949"/>
              </a:solidFill>
              <a:effectLst/>
              <a:uLnTx/>
              <a:uFillTx/>
              <a:latin typeface="Lato"/>
              <a:ea typeface="Lato"/>
              <a:cs typeface="Lato"/>
            </a:endParaRP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30" normalizeH="0" baseline="0" noProof="0" dirty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 Black"/>
                <a:ea typeface="Lato Black"/>
                <a:cs typeface="Lato Black"/>
              </a:rPr>
              <a:t>Volunteer Leave: </a:t>
            </a:r>
            <a:r>
              <a:rPr kumimoji="0" lang="en-US" sz="1000" b="0" i="0" u="none" strike="noStrike" kern="1200" cap="none" spc="30" normalizeH="0" baseline="0" noProof="0" dirty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One day of community service leave for full-time employees, which can be taken in any increment.</a:t>
            </a:r>
            <a:endParaRPr lang="en-US" sz="1000" b="0" i="0" u="none" strike="noStrike" kern="1200" cap="none" spc="30" normalizeH="0" baseline="0" noProof="0" dirty="0">
              <a:ln>
                <a:noFill/>
              </a:ln>
              <a:solidFill>
                <a:srgbClr val="494949"/>
              </a:solidFill>
              <a:effectLst/>
              <a:uLnTx/>
              <a:uFillTx/>
              <a:latin typeface="Lato"/>
              <a:ea typeface="Lato"/>
              <a:cs typeface="Lato"/>
            </a:endParaRPr>
          </a:p>
          <a:p>
            <a:pPr defTabSz="914400">
              <a:lnSpc>
                <a:spcPct val="120000"/>
              </a:lnSpc>
              <a:spcAft>
                <a:spcPts val="1000"/>
              </a:spcAft>
              <a:defRPr/>
            </a:pPr>
            <a:r>
              <a:rPr lang="en-US" sz="1000" spc="30" dirty="0">
                <a:solidFill>
                  <a:srgbClr val="494949"/>
                </a:solidFill>
                <a:latin typeface="Lato Black"/>
                <a:ea typeface="Lato Black"/>
                <a:cs typeface="Lato Black"/>
              </a:rPr>
              <a:t>Family Support: </a:t>
            </a:r>
            <a:r>
              <a:rPr lang="en-US" sz="1000" spc="30" dirty="0">
                <a:solidFill>
                  <a:srgbClr val="494949"/>
                </a:solidFill>
                <a:latin typeface="Lato"/>
                <a:ea typeface="Lato Black"/>
                <a:cs typeface="Lato Black"/>
              </a:rPr>
              <a:t>E</a:t>
            </a:r>
            <a:r>
              <a:rPr lang="en-US" sz="1000" spc="30" dirty="0">
                <a:solidFill>
                  <a:srgbClr val="494949"/>
                </a:solidFill>
                <a:latin typeface="Lato"/>
                <a:ea typeface="Lato"/>
                <a:cs typeface="Lato"/>
              </a:rPr>
              <a:t>mployees receive a 3-month diaper subscription to welcome the arrival of their little one. </a:t>
            </a:r>
            <a:endParaRPr lang="en-US" sz="1000" b="0" i="0" u="none" strike="noStrike" kern="1200" cap="none" spc="30" normalizeH="0" baseline="0" noProof="0" dirty="0">
              <a:ln>
                <a:noFill/>
              </a:ln>
              <a:solidFill>
                <a:srgbClr val="494949"/>
              </a:solidFill>
              <a:effectLst/>
              <a:uLnTx/>
              <a:uFillTx/>
              <a:latin typeface="Lato"/>
              <a:ea typeface="Lato"/>
              <a:cs typeface="Lato"/>
            </a:endParaRP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30" normalizeH="0" baseline="0" noProof="0" dirty="0">
                <a:ln>
                  <a:noFill/>
                </a:ln>
                <a:solidFill>
                  <a:srgbClr val="008DC6"/>
                </a:solidFill>
                <a:effectLst/>
                <a:uLnTx/>
                <a:uFillTx/>
                <a:latin typeface="Lato Black"/>
                <a:ea typeface="Lato Black"/>
                <a:cs typeface="Lato Black"/>
              </a:rPr>
              <a:t>Technology &amp; Resources</a:t>
            </a:r>
            <a:endParaRPr kumimoji="0" lang="en-US" sz="1200" b="0" i="0" u="none" strike="noStrike" kern="1200" cap="none" spc="30" normalizeH="0" baseline="0" noProof="0" dirty="0">
              <a:ln>
                <a:noFill/>
              </a:ln>
              <a:solidFill>
                <a:srgbClr val="0D0D0D"/>
              </a:solidFill>
              <a:effectLst/>
              <a:uLnTx/>
              <a:uFillTx/>
              <a:latin typeface="Lato Black"/>
              <a:ea typeface="Lato Black"/>
              <a:cs typeface="Lato Black"/>
            </a:endParaRP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30" normalizeH="0" baseline="0" noProof="0" dirty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 Black"/>
                <a:ea typeface="Lato Black"/>
                <a:cs typeface="Lato Black"/>
              </a:rPr>
              <a:t>Tech Stack: </a:t>
            </a:r>
            <a:r>
              <a:rPr kumimoji="0" lang="en-US" sz="1000" b="0" i="0" u="none" strike="noStrike" kern="1200" cap="none" spc="30" normalizeH="0" baseline="0" noProof="0" dirty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Features Bullhorn, </a:t>
            </a:r>
            <a:r>
              <a:rPr kumimoji="0" lang="en-US" sz="1000" b="0" i="0" u="none" strike="noStrike" kern="1200" cap="none" spc="30" normalizeH="0" baseline="0" noProof="0" dirty="0" err="1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CloudCall</a:t>
            </a:r>
            <a:r>
              <a:rPr kumimoji="0" lang="en-US" sz="1000" b="0" i="0" u="none" strike="noStrike" kern="1200" cap="none" spc="30" normalizeH="0" baseline="0" noProof="0" dirty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, </a:t>
            </a:r>
            <a:r>
              <a:rPr kumimoji="0" lang="en-US" sz="1000" b="0" i="0" u="none" strike="noStrike" kern="1200" cap="none" spc="30" normalizeH="0" baseline="0" noProof="0" dirty="0" err="1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HireEZ</a:t>
            </a:r>
            <a:r>
              <a:rPr kumimoji="0" lang="en-US" sz="1000" b="0" i="0" u="none" strike="noStrike" kern="1200" cap="none" spc="30" normalizeH="0" baseline="0" noProof="0" dirty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, and LinkedIn best practices.</a:t>
            </a:r>
            <a:endParaRPr lang="en-US" sz="1000" b="0" i="0" u="none" strike="noStrike" kern="1200" cap="none" spc="30" normalizeH="0" baseline="0" noProof="0" dirty="0">
              <a:ln>
                <a:noFill/>
              </a:ln>
              <a:solidFill>
                <a:srgbClr val="494949"/>
              </a:solidFill>
              <a:effectLst/>
              <a:uLnTx/>
              <a:uFillTx/>
              <a:latin typeface="Lato"/>
              <a:ea typeface="Lato"/>
              <a:cs typeface="Lato"/>
            </a:endParaRP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30" normalizeH="0" baseline="0" noProof="0" dirty="0" err="1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 Black"/>
                <a:ea typeface="Lato Black"/>
                <a:cs typeface="Lato Black"/>
              </a:rPr>
              <a:t>LevelUP</a:t>
            </a:r>
            <a:r>
              <a:rPr kumimoji="0" lang="en-US" sz="1000" b="0" i="0" u="none" strike="noStrike" kern="1200" cap="none" spc="30" normalizeH="0" baseline="0" noProof="0" dirty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 Black"/>
                <a:ea typeface="Lato Black"/>
                <a:cs typeface="Lato Black"/>
              </a:rPr>
              <a:t> Connection: </a:t>
            </a:r>
            <a:r>
              <a:rPr kumimoji="0" lang="en-US" sz="1000" b="0" i="0" u="none" strike="noStrike" kern="1200" cap="none" spc="30" normalizeH="0" baseline="0" noProof="0" dirty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Provides style guides and templates for consistent communication.</a:t>
            </a:r>
            <a:endParaRPr lang="en-US" sz="1000" b="0" i="0" u="none" strike="noStrike" kern="1200" cap="none" spc="30" normalizeH="0" baseline="0" noProof="0" dirty="0">
              <a:ln>
                <a:noFill/>
              </a:ln>
              <a:solidFill>
                <a:srgbClr val="494949"/>
              </a:solidFill>
              <a:effectLst/>
              <a:uLnTx/>
              <a:uFillTx/>
              <a:latin typeface="Lato"/>
              <a:ea typeface="Lato"/>
              <a:cs typeface="Lato"/>
            </a:endParaRPr>
          </a:p>
        </p:txBody>
      </p:sp>
      <p:pic>
        <p:nvPicPr>
          <p:cNvPr id="78" name="Picture 77" descr="A group of people in a crowd&#10;&#10;Description automatically generated">
            <a:extLst>
              <a:ext uri="{FF2B5EF4-FFF2-40B4-BE49-F238E27FC236}">
                <a16:creationId xmlns:a16="http://schemas.microsoft.com/office/drawing/2014/main" id="{5CBFF733-2400-9721-79C0-320DEB9A537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898" t="1652" r="22043" b="-59"/>
          <a:stretch/>
        </p:blipFill>
        <p:spPr>
          <a:xfrm>
            <a:off x="0" y="1"/>
            <a:ext cx="6858000" cy="2854960"/>
          </a:xfrm>
          <a:prstGeom prst="rect">
            <a:avLst/>
          </a:prstGeom>
        </p:spPr>
      </p:pic>
      <p:sp>
        <p:nvSpPr>
          <p:cNvPr id="71" name="Rectangle 70">
            <a:extLst>
              <a:ext uri="{FF2B5EF4-FFF2-40B4-BE49-F238E27FC236}">
                <a16:creationId xmlns:a16="http://schemas.microsoft.com/office/drawing/2014/main" id="{69FBF3E8-9FFF-5375-DC50-1D2B1A1ED0CB}"/>
              </a:ext>
            </a:extLst>
          </p:cNvPr>
          <p:cNvSpPr/>
          <p:nvPr/>
        </p:nvSpPr>
        <p:spPr>
          <a:xfrm>
            <a:off x="962001" y="2605582"/>
            <a:ext cx="5896000" cy="249377"/>
          </a:xfrm>
          <a:prstGeom prst="rect">
            <a:avLst/>
          </a:prstGeom>
          <a:solidFill>
            <a:srgbClr val="008DC6">
              <a:alpha val="7882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B7811836-C333-5BCD-3A95-B37B65EE4E9E}"/>
              </a:ext>
            </a:extLst>
          </p:cNvPr>
          <p:cNvGrpSpPr/>
          <p:nvPr/>
        </p:nvGrpSpPr>
        <p:grpSpPr>
          <a:xfrm flipV="1">
            <a:off x="1" y="-3"/>
            <a:ext cx="3396602" cy="1636964"/>
            <a:chOff x="238346" y="460047"/>
            <a:chExt cx="4656237" cy="138433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4E232455-04D9-4F4B-2BC8-9092E6150B9A}"/>
                </a:ext>
              </a:extLst>
            </p:cNvPr>
            <p:cNvSpPr/>
            <p:nvPr/>
          </p:nvSpPr>
          <p:spPr>
            <a:xfrm>
              <a:off x="238346" y="460047"/>
              <a:ext cx="3169639" cy="13843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73" name="Right Triangle 72">
              <a:extLst>
                <a:ext uri="{FF2B5EF4-FFF2-40B4-BE49-F238E27FC236}">
                  <a16:creationId xmlns:a16="http://schemas.microsoft.com/office/drawing/2014/main" id="{95D627CA-85F5-4012-B634-7AE8D93178C3}"/>
                </a:ext>
              </a:extLst>
            </p:cNvPr>
            <p:cNvSpPr/>
            <p:nvPr/>
          </p:nvSpPr>
          <p:spPr>
            <a:xfrm>
              <a:off x="3310393" y="460047"/>
              <a:ext cx="1584190" cy="138433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73B3117A-4EB7-7439-4011-27F41872A3E2}"/>
              </a:ext>
            </a:extLst>
          </p:cNvPr>
          <p:cNvGrpSpPr/>
          <p:nvPr/>
        </p:nvGrpSpPr>
        <p:grpSpPr>
          <a:xfrm>
            <a:off x="1" y="1494431"/>
            <a:ext cx="4978145" cy="1360529"/>
            <a:chOff x="1" y="1494430"/>
            <a:chExt cx="4978145" cy="1649861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E53492B0-B966-E286-8ECD-77B53C691F8F}"/>
                </a:ext>
              </a:extLst>
            </p:cNvPr>
            <p:cNvSpPr/>
            <p:nvPr/>
          </p:nvSpPr>
          <p:spPr>
            <a:xfrm>
              <a:off x="1" y="1494430"/>
              <a:ext cx="3795734" cy="164986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70" name="Right Triangle 69">
              <a:extLst>
                <a:ext uri="{FF2B5EF4-FFF2-40B4-BE49-F238E27FC236}">
                  <a16:creationId xmlns:a16="http://schemas.microsoft.com/office/drawing/2014/main" id="{E269A4A1-F953-48A3-29EC-5121FD1BD323}"/>
                </a:ext>
              </a:extLst>
            </p:cNvPr>
            <p:cNvSpPr/>
            <p:nvPr/>
          </p:nvSpPr>
          <p:spPr>
            <a:xfrm>
              <a:off x="3795735" y="1494430"/>
              <a:ext cx="1182411" cy="1649861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sp>
        <p:nvSpPr>
          <p:cNvPr id="68" name="Rectangle 67">
            <a:extLst>
              <a:ext uri="{FF2B5EF4-FFF2-40B4-BE49-F238E27FC236}">
                <a16:creationId xmlns:a16="http://schemas.microsoft.com/office/drawing/2014/main" id="{9C513CE5-9D1A-08EF-7BD3-52CB06BBBCB7}"/>
              </a:ext>
            </a:extLst>
          </p:cNvPr>
          <p:cNvSpPr/>
          <p:nvPr/>
        </p:nvSpPr>
        <p:spPr>
          <a:xfrm>
            <a:off x="915118" y="3347999"/>
            <a:ext cx="5942881" cy="4617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50" name="Picture 49" descr="A black and blue logo&#10;&#10;Description automatically generated">
            <a:extLst>
              <a:ext uri="{FF2B5EF4-FFF2-40B4-BE49-F238E27FC236}">
                <a16:creationId xmlns:a16="http://schemas.microsoft.com/office/drawing/2014/main" id="{D2A99F8E-F844-110B-047F-EE7D26B8AC1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06"/>
          <a:stretch/>
        </p:blipFill>
        <p:spPr>
          <a:xfrm>
            <a:off x="325414" y="249803"/>
            <a:ext cx="1995443" cy="973081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3DDB308A-B208-2363-330A-180E3F12C12B}"/>
              </a:ext>
            </a:extLst>
          </p:cNvPr>
          <p:cNvSpPr txBox="1"/>
          <p:nvPr/>
        </p:nvSpPr>
        <p:spPr>
          <a:xfrm>
            <a:off x="390809" y="1743808"/>
            <a:ext cx="3931107" cy="93871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914400">
              <a:spcAft>
                <a:spcPts val="600"/>
              </a:spcAft>
              <a:defRPr/>
            </a:pPr>
            <a:r>
              <a:rPr kumimoji="0" lang="en-US" sz="2800" b="0" i="0" u="none" strike="noStrike" kern="1200" cap="none" spc="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 Black"/>
                <a:ea typeface="Lato Black"/>
                <a:cs typeface="Lato Black"/>
              </a:rPr>
              <a:t>Perks</a:t>
            </a:r>
            <a:r>
              <a:rPr lang="en-US" sz="2800" spc="30">
                <a:solidFill>
                  <a:prstClr val="white"/>
                </a:solidFill>
                <a:latin typeface="Lato Black"/>
                <a:ea typeface="Lato Black"/>
                <a:cs typeface="Lato Black"/>
              </a:rPr>
              <a:t>, Programs and</a:t>
            </a:r>
            <a:endParaRPr lang="en-US" sz="1800" spc="30">
              <a:solidFill>
                <a:prstClr val="white"/>
              </a:solidFill>
              <a:latin typeface="Lato Black"/>
              <a:ea typeface="Lato Black"/>
              <a:cs typeface="Lato Black"/>
            </a:endParaRPr>
          </a:p>
          <a:p>
            <a:pPr defTabSz="914400">
              <a:spcAft>
                <a:spcPts val="600"/>
              </a:spcAft>
              <a:defRPr/>
            </a:pPr>
            <a:r>
              <a:rPr lang="en-US" sz="2800" spc="30">
                <a:solidFill>
                  <a:prstClr val="white"/>
                </a:solidFill>
                <a:latin typeface="Lato Black"/>
                <a:ea typeface="Lato Black"/>
                <a:cs typeface="Lato Black"/>
              </a:rPr>
              <a:t>Benefits Guide 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5186373-AA46-DA6D-493F-B6FB5A1FBFF6}"/>
              </a:ext>
            </a:extLst>
          </p:cNvPr>
          <p:cNvSpPr txBox="1"/>
          <p:nvPr/>
        </p:nvSpPr>
        <p:spPr>
          <a:xfrm>
            <a:off x="1320146" y="3424963"/>
            <a:ext cx="4450198" cy="3077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Global Benefits</a:t>
            </a:r>
            <a:endParaRPr kumimoji="0" lang="en-US" sz="1400" b="0" i="0" u="none" strike="noStrike" kern="1200" cap="none" spc="3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150EBCC-D3DA-2086-A6AF-4989E3848652}"/>
              </a:ext>
            </a:extLst>
          </p:cNvPr>
          <p:cNvGrpSpPr/>
          <p:nvPr/>
        </p:nvGrpSpPr>
        <p:grpSpPr>
          <a:xfrm>
            <a:off x="291089" y="3191597"/>
            <a:ext cx="774509" cy="774509"/>
            <a:chOff x="387152" y="3306918"/>
            <a:chExt cx="651160" cy="651160"/>
          </a:xfrm>
        </p:grpSpPr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9E567391-01CC-3FA0-5363-E50E33B466DF}"/>
                </a:ext>
              </a:extLst>
            </p:cNvPr>
            <p:cNvSpPr/>
            <p:nvPr/>
          </p:nvSpPr>
          <p:spPr>
            <a:xfrm>
              <a:off x="387152" y="3306918"/>
              <a:ext cx="651160" cy="651160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pic>
          <p:nvPicPr>
            <p:cNvPr id="67" name="Graphic 66">
              <a:extLst>
                <a:ext uri="{FF2B5EF4-FFF2-40B4-BE49-F238E27FC236}">
                  <a16:creationId xmlns:a16="http://schemas.microsoft.com/office/drawing/2014/main" id="{12AECC59-A850-9F0E-B8C3-CCA92FCE94A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495378" y="3415144"/>
              <a:ext cx="434708" cy="434708"/>
            </a:xfrm>
            <a:prstGeom prst="rect">
              <a:avLst/>
            </a:prstGeom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8FC9F3A3-8ED9-7156-135F-E1DA1E371FE0}"/>
              </a:ext>
            </a:extLst>
          </p:cNvPr>
          <p:cNvSpPr txBox="1"/>
          <p:nvPr/>
        </p:nvSpPr>
        <p:spPr>
          <a:xfrm>
            <a:off x="352025" y="4397207"/>
            <a:ext cx="1853826" cy="489736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30" normalizeH="0" baseline="0" noProof="0" dirty="0">
                <a:ln>
                  <a:noFill/>
                </a:ln>
                <a:solidFill>
                  <a:srgbClr val="008DC6"/>
                </a:solidFill>
                <a:effectLst/>
                <a:uLnTx/>
                <a:uFillTx/>
                <a:latin typeface="Lato Black"/>
                <a:ea typeface="Lato Black"/>
                <a:cs typeface="Lato Black"/>
              </a:rPr>
              <a:t>Employee </a:t>
            </a:r>
            <a:r>
              <a:rPr lang="en-US" sz="1200" spc="30" dirty="0">
                <a:solidFill>
                  <a:srgbClr val="008DC6"/>
                </a:solidFill>
                <a:latin typeface="Lato Black"/>
                <a:ea typeface="Lato Black"/>
                <a:cs typeface="Lato Black"/>
              </a:rPr>
              <a:t>Programs</a:t>
            </a:r>
            <a:r>
              <a:rPr kumimoji="0" lang="en-US" sz="1200" b="0" i="0" u="none" strike="noStrike" kern="1200" cap="none" spc="30" normalizeH="0" baseline="0" noProof="0" dirty="0">
                <a:ln>
                  <a:noFill/>
                </a:ln>
                <a:solidFill>
                  <a:srgbClr val="008DC6"/>
                </a:solidFill>
                <a:effectLst/>
                <a:uLnTx/>
                <a:uFillTx/>
                <a:latin typeface="Lato Black"/>
                <a:ea typeface="Lato Black"/>
                <a:cs typeface="Lato Black"/>
              </a:rPr>
              <a:t> &amp; Benefits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30" normalizeH="0" baseline="0" noProof="0" dirty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 Black"/>
                <a:ea typeface="Lato Black"/>
                <a:cs typeface="Lato Black"/>
              </a:rPr>
              <a:t>Client Referral Program: </a:t>
            </a:r>
            <a:r>
              <a:rPr kumimoji="0" lang="en-US" sz="1000" b="0" i="0" u="none" strike="noStrike" kern="1200" cap="none" spc="30" normalizeH="0" baseline="0" noProof="0" dirty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Rewarding client referrals with</a:t>
            </a:r>
            <a:r>
              <a:rPr lang="en-US" sz="1000" spc="30" dirty="0">
                <a:solidFill>
                  <a:srgbClr val="494949"/>
                </a:solidFill>
                <a:latin typeface="Lato"/>
                <a:ea typeface="Lato"/>
                <a:cs typeface="Lato"/>
              </a:rPr>
              <a:t> bonuses, globally adjusted. </a:t>
            </a:r>
            <a:br>
              <a:rPr lang="en-US" sz="1000" b="0" i="0" u="none" strike="noStrike" kern="1200" cap="none" spc="30" normalizeH="0" baseline="0" noProof="0" dirty="0">
                <a:ln>
                  <a:noFill/>
                </a:ln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kumimoji="0" lang="en-US" sz="700" b="0" i="0" u="none" strike="noStrike" kern="1200" cap="none" spc="30" normalizeH="0" baseline="0" noProof="0" dirty="0">
                <a:ln>
                  <a:noFill/>
                </a:ln>
                <a:solidFill>
                  <a:srgbClr val="DE4203"/>
                </a:solidFill>
                <a:effectLst/>
                <a:uLnTx/>
                <a:uFillTx/>
                <a:latin typeface="Lato Black"/>
                <a:ea typeface="Lato Black"/>
                <a:cs typeface="Lato Black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LEARN MORE →</a:t>
            </a:r>
            <a:endParaRPr kumimoji="0" lang="en-US" sz="700" b="0" i="0" u="none" strike="noStrike" kern="1200" cap="none" spc="30" normalizeH="0" baseline="0" noProof="0" dirty="0">
              <a:ln>
                <a:noFill/>
              </a:ln>
              <a:solidFill>
                <a:srgbClr val="DE4203"/>
              </a:solidFill>
              <a:effectLst/>
              <a:uLnTx/>
              <a:uFillTx/>
              <a:latin typeface="Lato Black"/>
              <a:ea typeface="Lato Black"/>
              <a:cs typeface="Lato Black"/>
            </a:endParaRP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30" normalizeH="0" baseline="0" noProof="0" dirty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 Black"/>
                <a:ea typeface="Lato Black"/>
                <a:cs typeface="Lato Black"/>
              </a:rPr>
              <a:t>Employee Referral Program: </a:t>
            </a:r>
            <a:r>
              <a:rPr kumimoji="0" lang="en-US" sz="1000" b="0" i="0" u="none" strike="noStrike" kern="1200" cap="none" spc="30" normalizeH="0" baseline="0" noProof="0" dirty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Referral bonuses, globally adjusted.</a:t>
            </a:r>
            <a:br>
              <a:rPr lang="en-US" sz="1000" b="0" i="0" u="none" strike="noStrike" kern="1200" cap="none" spc="30" normalizeH="0" baseline="0" noProof="0" dirty="0">
                <a:ln>
                  <a:noFill/>
                </a:ln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kumimoji="0" lang="en-US" sz="700" b="0" i="0" u="none" strike="noStrike" kern="1200" cap="none" spc="30" normalizeH="0" baseline="0" noProof="0" dirty="0">
                <a:ln>
                  <a:noFill/>
                </a:ln>
                <a:solidFill>
                  <a:srgbClr val="DE4203"/>
                </a:solidFill>
                <a:effectLst/>
                <a:uLnTx/>
                <a:uFillTx/>
                <a:latin typeface="Lato Black"/>
                <a:ea typeface="Lato Black"/>
                <a:cs typeface="Lato Black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LEARN MORE →</a:t>
            </a:r>
            <a:endParaRPr kumimoji="0" lang="en-US" sz="700" b="0" i="0" u="none" strike="noStrike" kern="1200" cap="none" spc="30" normalizeH="0" baseline="0" noProof="0" dirty="0">
              <a:ln>
                <a:noFill/>
              </a:ln>
              <a:solidFill>
                <a:srgbClr val="DE4203"/>
              </a:solidFill>
              <a:effectLst/>
              <a:uLnTx/>
              <a:uFillTx/>
              <a:latin typeface="Lato Black"/>
              <a:ea typeface="Lato Black"/>
              <a:cs typeface="Lato Black"/>
            </a:endParaRPr>
          </a:p>
          <a:p>
            <a:pPr defTabSz="914400">
              <a:lnSpc>
                <a:spcPct val="120000"/>
              </a:lnSpc>
              <a:spcAft>
                <a:spcPts val="1000"/>
              </a:spcAft>
              <a:defRPr/>
            </a:pPr>
            <a:r>
              <a:rPr kumimoji="0" lang="en-US" sz="1000" b="0" i="0" u="none" strike="noStrike" kern="1200" cap="none" spc="30" normalizeH="0" baseline="0" noProof="0" dirty="0" err="1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 Black"/>
                <a:ea typeface="Lato Black"/>
                <a:cs typeface="Lato Black"/>
              </a:rPr>
              <a:t>ClassPass</a:t>
            </a:r>
            <a:r>
              <a:rPr kumimoji="0" lang="en-US" sz="1000" b="0" i="0" u="none" strike="noStrike" kern="1200" cap="none" spc="30" normalizeH="0" baseline="0" noProof="0" dirty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 Black"/>
                <a:ea typeface="Lato Black"/>
                <a:cs typeface="Lato Black"/>
              </a:rPr>
              <a:t>: </a:t>
            </a:r>
            <a:r>
              <a:rPr lang="en-US" sz="1000" spc="30" dirty="0">
                <a:solidFill>
                  <a:srgbClr val="494949"/>
                </a:solidFill>
                <a:latin typeface="Lato"/>
                <a:ea typeface="Lato"/>
                <a:cs typeface="Lato"/>
              </a:rPr>
              <a:t>Free monthly</a:t>
            </a:r>
            <a:r>
              <a:rPr kumimoji="0" lang="en-US" sz="1000" b="0" i="0" u="none" strike="noStrike" kern="1200" cap="none" spc="30" normalizeH="0" baseline="0" noProof="0" dirty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 credits for employees</a:t>
            </a:r>
            <a:r>
              <a:rPr lang="en-US" sz="1000" spc="30" dirty="0">
                <a:solidFill>
                  <a:srgbClr val="494949"/>
                </a:solidFill>
                <a:latin typeface="Lato"/>
                <a:ea typeface="Lato"/>
                <a:cs typeface="Lato"/>
              </a:rPr>
              <a:t>.</a:t>
            </a:r>
            <a:r>
              <a:rPr kumimoji="0" lang="en-US" sz="1000" b="0" i="0" u="none" strike="noStrike" kern="1200" cap="none" spc="30" normalizeH="0" baseline="0" noProof="0" dirty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 </a:t>
            </a:r>
            <a:r>
              <a:rPr lang="en-US" sz="900" i="1" spc="30" dirty="0">
                <a:solidFill>
                  <a:srgbClr val="494949"/>
                </a:solidFill>
                <a:latin typeface="Lato"/>
                <a:ea typeface="Lato"/>
                <a:cs typeface="Lato"/>
              </a:rPr>
              <a:t>*Not currently </a:t>
            </a:r>
            <a:r>
              <a:rPr kumimoji="0" lang="en-US" sz="900" b="0" i="1" u="none" strike="noStrike" kern="1200" cap="none" spc="30" normalizeH="0" baseline="0" noProof="0" dirty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available in South Africa</a:t>
            </a:r>
            <a:r>
              <a:rPr lang="en-US" sz="900" i="1" spc="30" dirty="0">
                <a:solidFill>
                  <a:srgbClr val="494949"/>
                </a:solidFill>
                <a:latin typeface="Lato"/>
                <a:ea typeface="Lato"/>
                <a:cs typeface="Lato"/>
              </a:rPr>
              <a:t> &amp; Mexico</a:t>
            </a:r>
            <a:r>
              <a:rPr kumimoji="0" lang="en-US" sz="900" b="0" i="1" u="none" strike="noStrike" kern="1200" cap="none" spc="30" normalizeH="0" baseline="0" noProof="0" dirty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.</a:t>
            </a:r>
            <a:endParaRPr lang="en-US" sz="900" b="0" i="1" u="none" strike="noStrike" kern="1200" cap="none" spc="30" normalizeH="0" baseline="0" noProof="0" dirty="0">
              <a:ln>
                <a:noFill/>
              </a:ln>
              <a:solidFill>
                <a:srgbClr val="494949"/>
              </a:solidFill>
              <a:effectLst/>
              <a:uLnTx/>
              <a:uFillTx/>
              <a:latin typeface="Lato"/>
              <a:ea typeface="Lato"/>
              <a:cs typeface="Lato"/>
            </a:endParaRPr>
          </a:p>
          <a:p>
            <a:pPr defTabSz="914400">
              <a:lnSpc>
                <a:spcPct val="120000"/>
              </a:lnSpc>
              <a:spcAft>
                <a:spcPts val="1000"/>
              </a:spcAft>
              <a:defRPr/>
            </a:pPr>
            <a:r>
              <a:rPr kumimoji="0" lang="en-US" sz="1000" b="0" i="0" u="none" strike="noStrike" kern="1200" cap="none" spc="30" normalizeH="0" baseline="0" noProof="0" dirty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 Black"/>
                <a:ea typeface="Lato Black"/>
                <a:cs typeface="Lato Black"/>
              </a:rPr>
              <a:t>Employee Assistance Program (EAP): </a:t>
            </a:r>
            <a:r>
              <a:rPr kumimoji="0" lang="en-US" sz="1000" b="0" i="0" u="none" strike="noStrike" kern="1200" cap="none" spc="30" normalizeH="0" baseline="0" noProof="0" dirty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Free, confidential support for personal challenges. </a:t>
            </a:r>
            <a:r>
              <a:rPr lang="en-US" sz="900" i="1" spc="30" dirty="0">
                <a:solidFill>
                  <a:srgbClr val="494949"/>
                </a:solidFill>
                <a:latin typeface="Lato"/>
                <a:ea typeface="Lato"/>
                <a:cs typeface="Lato"/>
              </a:rPr>
              <a:t>*Not currently available in Hong Kong, India &amp; Mexico.</a:t>
            </a:r>
          </a:p>
          <a:p>
            <a:pPr marL="0" marR="0" lvl="0" indent="0" algn="l" defTabSz="914400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lang="en-US" sz="1000" b="0" i="0" u="none" strike="noStrike" kern="1200" cap="none" spc="30" normalizeH="0" baseline="0" noProof="0" dirty="0">
              <a:ln>
                <a:noFill/>
              </a:ln>
              <a:solidFill>
                <a:srgbClr val="494949"/>
              </a:solidFill>
              <a:effectLst/>
              <a:uLnTx/>
              <a:uFillTx/>
              <a:latin typeface="Lato"/>
              <a:ea typeface="Lato"/>
              <a:cs typeface="Lato"/>
            </a:endParaRPr>
          </a:p>
          <a:p>
            <a:pPr defTabSz="914400">
              <a:lnSpc>
                <a:spcPct val="120000"/>
              </a:lnSpc>
              <a:spcAft>
                <a:spcPts val="1000"/>
              </a:spcAft>
              <a:defRPr/>
            </a:pPr>
            <a:endParaRPr lang="en-US" sz="1000" b="0" i="1" u="none" strike="noStrike" kern="1200" cap="none" spc="30" normalizeH="0" baseline="0" noProof="0">
              <a:ln>
                <a:noFill/>
              </a:ln>
              <a:solidFill>
                <a:srgbClr val="494949"/>
              </a:solidFill>
              <a:effectLst/>
              <a:uLnTx/>
              <a:uFillTx/>
              <a:latin typeface="Lato"/>
              <a:ea typeface="Lato"/>
              <a:cs typeface="Lato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5C7184-83FA-CF73-13B3-9F4F5820C4F3}"/>
              </a:ext>
            </a:extLst>
          </p:cNvPr>
          <p:cNvSpPr txBox="1"/>
          <p:nvPr/>
        </p:nvSpPr>
        <p:spPr>
          <a:xfrm>
            <a:off x="4652149" y="4397207"/>
            <a:ext cx="1853826" cy="420794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30" normalizeH="0" baseline="0" noProof="0">
                <a:ln>
                  <a:noFill/>
                </a:ln>
                <a:solidFill>
                  <a:srgbClr val="008DC6"/>
                </a:solidFill>
                <a:effectLst/>
                <a:uLnTx/>
                <a:uFillTx/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Training &amp; Development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30" normalizeH="0" baseline="0" noProof="0" err="1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LevelUP</a:t>
            </a:r>
            <a:r>
              <a:rPr kumimoji="0" lang="en-US" sz="1000" b="0" i="0" u="none" strike="noStrike" kern="1200" cap="none" spc="3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 Cares: </a:t>
            </a:r>
            <a:r>
              <a:rPr kumimoji="0" lang="en-US" sz="1000" b="0" i="0" u="none" strike="noStrike" kern="1200" cap="none" spc="3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Facilitates societal impact through volunteering and fundraising.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3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Mentoring Program: </a:t>
            </a:r>
            <a:r>
              <a:rPr kumimoji="0" lang="en-US" sz="1000" b="0" i="0" u="none" strike="noStrike" kern="1200" cap="none" spc="3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Promotes professional and personal growth through mentor connections. 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3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Career Progression Framework: </a:t>
            </a:r>
            <a:r>
              <a:rPr kumimoji="0" lang="en-US" sz="1000" b="0" i="0" u="none" strike="noStrike" kern="1200" cap="none" spc="3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Transparent development structure for career growth at </a:t>
            </a:r>
            <a:r>
              <a:rPr kumimoji="0" lang="en-US" sz="1000" b="0" i="0" u="none" strike="noStrike" kern="1200" cap="none" spc="30" normalizeH="0" baseline="0" noProof="0" err="1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LevelUP</a:t>
            </a:r>
            <a:r>
              <a:rPr kumimoji="0" lang="en-US" sz="1000" b="0" i="0" u="none" strike="noStrike" kern="1200" cap="none" spc="3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3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Recruiter Training Series: </a:t>
            </a:r>
            <a:r>
              <a:rPr lang="en-US" sz="1000" spc="30">
                <a:solidFill>
                  <a:srgbClr val="494949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L</a:t>
            </a:r>
            <a:r>
              <a:rPr kumimoji="0" lang="en-US" sz="1000" b="0" i="0" u="none" strike="noStrike" kern="1200" cap="none" spc="30" normalizeH="0" baseline="0" noProof="0" err="1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ive</a:t>
            </a:r>
            <a:r>
              <a:rPr kumimoji="0" lang="en-US" sz="1000" b="0" i="0" u="none" strike="noStrike" kern="1200" cap="none" spc="3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 trainings covering recruitment best practices, sourcing, Boolean logic, and more.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3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 Black" panose="020F0502020204030203" pitchFamily="34" charset="0"/>
                <a:ea typeface="Lato Black" panose="020F0502020204030203" pitchFamily="34" charset="0"/>
                <a:cs typeface="Lato Black" panose="020F0502020204030203" pitchFamily="34" charset="0"/>
              </a:rPr>
              <a:t>Manager Training Series: </a:t>
            </a:r>
            <a:r>
              <a:rPr kumimoji="0" lang="en-US" sz="1000" b="0" i="0" u="none" strike="noStrike" kern="1200" cap="none" spc="30" normalizeH="0" baseline="0" noProof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Equips managers to support team career progression.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413E6E9-D31D-4A17-42A6-0CC05302981A}"/>
              </a:ext>
            </a:extLst>
          </p:cNvPr>
          <p:cNvCxnSpPr>
            <a:cxnSpLocks/>
          </p:cNvCxnSpPr>
          <p:nvPr/>
        </p:nvCxnSpPr>
        <p:spPr>
          <a:xfrm flipH="1">
            <a:off x="346935" y="4810176"/>
            <a:ext cx="18288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07AADE6-01E2-B068-18DD-E6BF10A56258}"/>
              </a:ext>
            </a:extLst>
          </p:cNvPr>
          <p:cNvCxnSpPr>
            <a:cxnSpLocks/>
          </p:cNvCxnSpPr>
          <p:nvPr/>
        </p:nvCxnSpPr>
        <p:spPr>
          <a:xfrm flipH="1">
            <a:off x="2507768" y="7288780"/>
            <a:ext cx="18288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8B73A21-2325-8814-8FC1-2C9EAC7B22F2}"/>
              </a:ext>
            </a:extLst>
          </p:cNvPr>
          <p:cNvCxnSpPr>
            <a:cxnSpLocks/>
          </p:cNvCxnSpPr>
          <p:nvPr/>
        </p:nvCxnSpPr>
        <p:spPr>
          <a:xfrm flipH="1">
            <a:off x="4657042" y="4648251"/>
            <a:ext cx="18288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0013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C9F3A3-8ED9-7156-135F-E1DA1E371FE0}"/>
              </a:ext>
            </a:extLst>
          </p:cNvPr>
          <p:cNvSpPr txBox="1"/>
          <p:nvPr/>
        </p:nvSpPr>
        <p:spPr>
          <a:xfrm>
            <a:off x="338560" y="1731164"/>
            <a:ext cx="1853826" cy="379347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ClrTx/>
              <a:buSzTx/>
              <a:buFontTx/>
              <a:buNone/>
              <a:tabLst/>
              <a:defRPr/>
            </a:pPr>
            <a:r>
              <a:rPr lang="en-US" sz="1200" spc="30" dirty="0">
                <a:solidFill>
                  <a:srgbClr val="008DC6"/>
                </a:solidFill>
                <a:latin typeface="Lato Black"/>
                <a:ea typeface="Lato Black"/>
                <a:cs typeface="Lato Black"/>
              </a:rPr>
              <a:t>Health Plan</a:t>
            </a:r>
            <a:endParaRPr kumimoji="0" lang="en-US" sz="1200" b="0" i="0" u="none" strike="noStrike" kern="1200" cap="none" spc="30" normalizeH="0" baseline="0" noProof="0" dirty="0">
              <a:ln>
                <a:noFill/>
              </a:ln>
              <a:solidFill>
                <a:srgbClr val="008DC6"/>
              </a:solidFill>
              <a:effectLst/>
              <a:uLnTx/>
              <a:uFillTx/>
              <a:latin typeface="Lato Black"/>
              <a:ea typeface="Lato Black"/>
              <a:cs typeface="Lato Black"/>
            </a:endParaRP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30" normalizeH="0" baseline="0" noProof="0" dirty="0">
                <a:ln>
                  <a:noFill/>
                </a:ln>
                <a:solidFill>
                  <a:srgbClr val="494949"/>
                </a:solidFill>
                <a:effectLst/>
                <a:uLnTx/>
                <a:uFillTx/>
                <a:latin typeface="Lato"/>
                <a:ea typeface="Lato"/>
                <a:cs typeface="Lato"/>
              </a:rPr>
              <a:t>LevelUP pays 100% of the health plan premium. The overall plan maximum is $1,000,000.  </a:t>
            </a:r>
            <a:endParaRPr lang="en-US" sz="1000" b="0" i="0" u="none" strike="noStrike" kern="1200" cap="none" spc="30" normalizeH="0" baseline="0" noProof="0" dirty="0">
              <a:ln>
                <a:noFill/>
              </a:ln>
              <a:solidFill>
                <a:srgbClr val="494949"/>
              </a:solidFill>
              <a:effectLst/>
              <a:uLnTx/>
              <a:uFillTx/>
              <a:latin typeface="Lato"/>
              <a:ea typeface="Lato"/>
              <a:cs typeface="Lato"/>
            </a:endParaRPr>
          </a:p>
          <a:p>
            <a:pPr defTabSz="914400">
              <a:lnSpc>
                <a:spcPct val="120000"/>
              </a:lnSpc>
              <a:spcAft>
                <a:spcPts val="1200"/>
              </a:spcAft>
              <a:defRPr/>
            </a:pPr>
            <a:r>
              <a:rPr lang="en-US" sz="1200" spc="30" dirty="0">
                <a:solidFill>
                  <a:srgbClr val="008DC6"/>
                </a:solidFill>
                <a:latin typeface="Lato Black"/>
                <a:ea typeface="Lato Black"/>
                <a:cs typeface="Lato Black"/>
              </a:rPr>
              <a:t>Life Insurance 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lang="en-US" sz="1000" spc="30" dirty="0">
                <a:solidFill>
                  <a:srgbClr val="494949"/>
                </a:solidFill>
                <a:latin typeface="Lato"/>
                <a:ea typeface="Lato"/>
                <a:cs typeface="Lato"/>
              </a:rPr>
              <a:t>LevelUP pays 100% of the Life Insurance premium. Employees will receive $50,000 as a one-time lump sum in the event of a death claim.</a:t>
            </a:r>
            <a:endParaRPr kumimoji="0" lang="en-US" sz="900" b="0" i="0" u="none" strike="noStrike" kern="1200" cap="none" spc="30" normalizeH="0" baseline="0" noProof="0" dirty="0">
              <a:ln>
                <a:noFill/>
              </a:ln>
              <a:solidFill>
                <a:srgbClr val="494949"/>
              </a:solidFill>
              <a:effectLst/>
              <a:uLnTx/>
              <a:uFillTx/>
              <a:latin typeface="Lato"/>
              <a:ea typeface="Lato"/>
              <a:cs typeface="Lato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buClrTx/>
              <a:buSzTx/>
              <a:buFontTx/>
              <a:buNone/>
              <a:tabLst/>
              <a:defRPr/>
            </a:pPr>
            <a:r>
              <a:rPr lang="en-US" sz="1200" spc="30" dirty="0">
                <a:solidFill>
                  <a:srgbClr val="008DC6"/>
                </a:solidFill>
                <a:latin typeface="Lato Black"/>
                <a:ea typeface="Lato Black"/>
                <a:cs typeface="Lato Black"/>
              </a:rPr>
              <a:t>Work-Life Balance</a:t>
            </a:r>
            <a:endParaRPr lang="en-US" sz="1200" b="0" i="0" u="none" strike="noStrike" kern="1200" cap="none" spc="30" normalizeH="0" baseline="0" noProof="0" dirty="0">
              <a:ln>
                <a:noFill/>
              </a:ln>
              <a:solidFill>
                <a:srgbClr val="008DC6"/>
              </a:solidFill>
              <a:effectLst/>
              <a:uLnTx/>
              <a:uFillTx/>
              <a:latin typeface="Lato Black"/>
              <a:ea typeface="Lato Black"/>
              <a:cs typeface="Lato Black"/>
            </a:endParaRPr>
          </a:p>
          <a:p>
            <a:pPr defTabSz="914400">
              <a:lnSpc>
                <a:spcPct val="120000"/>
              </a:lnSpc>
              <a:spcAft>
                <a:spcPts val="1200"/>
              </a:spcAft>
              <a:defRPr/>
            </a:pPr>
            <a:r>
              <a:rPr lang="en-US" sz="1000" spc="30" dirty="0">
                <a:solidFill>
                  <a:srgbClr val="494949"/>
                </a:solidFill>
                <a:latin typeface="Lato"/>
                <a:ea typeface="Lato"/>
                <a:cs typeface="Lato"/>
              </a:rPr>
              <a:t>LevelUP values flexibility and supports a healthy balance between their professional and personal lives.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413E6E9-D31D-4A17-42A6-0CC05302981A}"/>
              </a:ext>
            </a:extLst>
          </p:cNvPr>
          <p:cNvCxnSpPr>
            <a:cxnSpLocks/>
          </p:cNvCxnSpPr>
          <p:nvPr/>
        </p:nvCxnSpPr>
        <p:spPr>
          <a:xfrm flipH="1">
            <a:off x="333879" y="1957759"/>
            <a:ext cx="18288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09158109-276E-5C1C-5646-2C2F6C7D2CAC}"/>
              </a:ext>
            </a:extLst>
          </p:cNvPr>
          <p:cNvGrpSpPr/>
          <p:nvPr/>
        </p:nvGrpSpPr>
        <p:grpSpPr>
          <a:xfrm>
            <a:off x="291089" y="547542"/>
            <a:ext cx="6566910" cy="774509"/>
            <a:chOff x="291089" y="3191597"/>
            <a:chExt cx="6566910" cy="774509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9C513CE5-9D1A-08EF-7BD3-52CB06BBBCB7}"/>
                </a:ext>
              </a:extLst>
            </p:cNvPr>
            <p:cNvSpPr/>
            <p:nvPr/>
          </p:nvSpPr>
          <p:spPr>
            <a:xfrm>
              <a:off x="915118" y="3347999"/>
              <a:ext cx="5942881" cy="461705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15186373-AA46-DA6D-493F-B6FB5A1FBFF6}"/>
                </a:ext>
              </a:extLst>
            </p:cNvPr>
            <p:cNvSpPr txBox="1"/>
            <p:nvPr/>
          </p:nvSpPr>
          <p:spPr>
            <a:xfrm>
              <a:off x="1320146" y="3424963"/>
              <a:ext cx="4450198" cy="307777"/>
            </a:xfrm>
            <a:prstGeom prst="rect">
              <a:avLst/>
            </a:prstGeom>
            <a:noFill/>
          </p:spPr>
          <p:txBody>
            <a:bodyPr wrap="square" lIns="0" tIns="0" rIns="0" bIns="0" anchor="t">
              <a:spAutoFit/>
            </a:bodyPr>
            <a:lstStyle/>
            <a:p>
              <a:pPr defTabSz="914400">
                <a:spcAft>
                  <a:spcPts val="600"/>
                </a:spcAft>
                <a:defRPr/>
              </a:pPr>
              <a:r>
                <a:rPr kumimoji="0" lang="en-US" sz="2000" b="0" i="0" u="none" strike="noStrike" kern="1200" cap="none" spc="3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ato Black"/>
                  <a:ea typeface="Lato Black"/>
                  <a:cs typeface="Lato Black"/>
                </a:rPr>
                <a:t>Benefits for </a:t>
              </a:r>
              <a:r>
                <a:rPr lang="en-US" sz="2000" spc="30" dirty="0">
                  <a:solidFill>
                    <a:prstClr val="white"/>
                  </a:solidFill>
                  <a:latin typeface="Lato Black"/>
                  <a:ea typeface="Lato Black"/>
                  <a:cs typeface="Lato Black"/>
                </a:rPr>
                <a:t>Mexican Employees</a:t>
              </a:r>
              <a:endParaRPr lang="en-US" sz="1400" b="0" i="0" u="none" strike="noStrike" kern="1200" cap="none" spc="3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9E567391-01CC-3FA0-5363-E50E33B466DF}"/>
                </a:ext>
              </a:extLst>
            </p:cNvPr>
            <p:cNvSpPr/>
            <p:nvPr/>
          </p:nvSpPr>
          <p:spPr>
            <a:xfrm>
              <a:off x="291089" y="3191597"/>
              <a:ext cx="774509" cy="774509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pic>
        <p:nvPicPr>
          <p:cNvPr id="22" name="Picture 21" descr="A group of people in a crowd&#10;&#10;Description automatically generated">
            <a:extLst>
              <a:ext uri="{FF2B5EF4-FFF2-40B4-BE49-F238E27FC236}">
                <a16:creationId xmlns:a16="http://schemas.microsoft.com/office/drawing/2014/main" id="{71CBB367-C277-8881-450B-265F2E623E4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898" t="1652" r="22043" b="-59"/>
          <a:stretch/>
        </p:blipFill>
        <p:spPr>
          <a:xfrm>
            <a:off x="0" y="5823214"/>
            <a:ext cx="6858000" cy="285496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A11BA9D8-3F06-A32E-A7B4-32BE98569EA9}"/>
              </a:ext>
            </a:extLst>
          </p:cNvPr>
          <p:cNvSpPr/>
          <p:nvPr/>
        </p:nvSpPr>
        <p:spPr>
          <a:xfrm>
            <a:off x="962002" y="5826399"/>
            <a:ext cx="5896000" cy="249377"/>
          </a:xfrm>
          <a:prstGeom prst="rect">
            <a:avLst/>
          </a:prstGeom>
          <a:solidFill>
            <a:srgbClr val="008DC6">
              <a:alpha val="7882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7F35F03-E720-BE41-F9BE-03E963293C5A}"/>
              </a:ext>
            </a:extLst>
          </p:cNvPr>
          <p:cNvGrpSpPr/>
          <p:nvPr/>
        </p:nvGrpSpPr>
        <p:grpSpPr>
          <a:xfrm>
            <a:off x="0" y="7041209"/>
            <a:ext cx="3396602" cy="1677395"/>
            <a:chOff x="238346" y="460047"/>
            <a:chExt cx="4656237" cy="138433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FCC06EE5-5D5C-C487-7A4C-B55D3C84F413}"/>
                </a:ext>
              </a:extLst>
            </p:cNvPr>
            <p:cNvSpPr/>
            <p:nvPr/>
          </p:nvSpPr>
          <p:spPr>
            <a:xfrm>
              <a:off x="238346" y="460047"/>
              <a:ext cx="3169639" cy="13843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6" name="Right Triangle 25">
              <a:extLst>
                <a:ext uri="{FF2B5EF4-FFF2-40B4-BE49-F238E27FC236}">
                  <a16:creationId xmlns:a16="http://schemas.microsoft.com/office/drawing/2014/main" id="{77857969-9FF9-B6AE-B3DC-09080BC5EE63}"/>
                </a:ext>
              </a:extLst>
            </p:cNvPr>
            <p:cNvSpPr/>
            <p:nvPr/>
          </p:nvSpPr>
          <p:spPr>
            <a:xfrm>
              <a:off x="3310393" y="460047"/>
              <a:ext cx="1584190" cy="1384330"/>
            </a:xfrm>
            <a:prstGeom prst="rtTriangl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E34A7A7-B8B0-5492-4C5F-45203C13FCD0}"/>
              </a:ext>
            </a:extLst>
          </p:cNvPr>
          <p:cNvGrpSpPr/>
          <p:nvPr/>
        </p:nvGrpSpPr>
        <p:grpSpPr>
          <a:xfrm flipV="1">
            <a:off x="-2" y="5826396"/>
            <a:ext cx="4647257" cy="1360529"/>
            <a:chOff x="1" y="1494430"/>
            <a:chExt cx="4978145" cy="1649861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CF51BD5-8676-DE2E-B4A7-F9191C728F34}"/>
                </a:ext>
              </a:extLst>
            </p:cNvPr>
            <p:cNvSpPr/>
            <p:nvPr/>
          </p:nvSpPr>
          <p:spPr>
            <a:xfrm>
              <a:off x="1" y="1494430"/>
              <a:ext cx="3795734" cy="164986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29" name="Right Triangle 28">
              <a:extLst>
                <a:ext uri="{FF2B5EF4-FFF2-40B4-BE49-F238E27FC236}">
                  <a16:creationId xmlns:a16="http://schemas.microsoft.com/office/drawing/2014/main" id="{B789D830-3F8B-D840-7E6D-5ADD9F0EC0B7}"/>
                </a:ext>
              </a:extLst>
            </p:cNvPr>
            <p:cNvSpPr/>
            <p:nvPr/>
          </p:nvSpPr>
          <p:spPr>
            <a:xfrm>
              <a:off x="3795735" y="1494430"/>
              <a:ext cx="1182411" cy="1649861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pic>
        <p:nvPicPr>
          <p:cNvPr id="30" name="Picture 29" descr="A black and blue logo&#10;&#10;Description automatically generated">
            <a:extLst>
              <a:ext uri="{FF2B5EF4-FFF2-40B4-BE49-F238E27FC236}">
                <a16:creationId xmlns:a16="http://schemas.microsoft.com/office/drawing/2014/main" id="{A4DBF773-ABEC-8AC3-E76B-488453BC5A3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306"/>
          <a:stretch/>
        </p:blipFill>
        <p:spPr>
          <a:xfrm>
            <a:off x="324119" y="7382174"/>
            <a:ext cx="1995443" cy="973081"/>
          </a:xfrm>
          <a:prstGeom prst="rect">
            <a:avLst/>
          </a:prstGeom>
        </p:spPr>
      </p:pic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C0A0FF10-C8CD-5F39-4950-EF1C846C1A07}"/>
              </a:ext>
            </a:extLst>
          </p:cNvPr>
          <p:cNvCxnSpPr>
            <a:cxnSpLocks/>
          </p:cNvCxnSpPr>
          <p:nvPr/>
        </p:nvCxnSpPr>
        <p:spPr>
          <a:xfrm flipH="1">
            <a:off x="320506" y="3273440"/>
            <a:ext cx="18288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7" name="Group 36">
            <a:extLst>
              <a:ext uri="{FF2B5EF4-FFF2-40B4-BE49-F238E27FC236}">
                <a16:creationId xmlns:a16="http://schemas.microsoft.com/office/drawing/2014/main" id="{BDB7F16D-BAE2-5E0C-CBB5-F31430569257}"/>
              </a:ext>
            </a:extLst>
          </p:cNvPr>
          <p:cNvGrpSpPr/>
          <p:nvPr/>
        </p:nvGrpSpPr>
        <p:grpSpPr>
          <a:xfrm>
            <a:off x="333879" y="5909089"/>
            <a:ext cx="3253383" cy="1073827"/>
            <a:chOff x="333879" y="5933464"/>
            <a:chExt cx="3253383" cy="1073827"/>
          </a:xfrm>
        </p:grpSpPr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72FBD583-79D4-DCBF-6B91-5BCDD98513C8}"/>
                </a:ext>
              </a:extLst>
            </p:cNvPr>
            <p:cNvSpPr txBox="1"/>
            <p:nvPr/>
          </p:nvSpPr>
          <p:spPr>
            <a:xfrm>
              <a:off x="333879" y="5933464"/>
              <a:ext cx="3253383" cy="738664"/>
            </a:xfrm>
            <a:prstGeom prst="rect">
              <a:avLst/>
            </a:prstGeom>
            <a:noFill/>
          </p:spPr>
          <p:txBody>
            <a:bodyPr wrap="square" lIns="0" tIns="0" rIns="0" bIns="0" anchor="t">
              <a:spAutoFit/>
            </a:bodyPr>
            <a:lstStyle/>
            <a:p>
              <a:pPr defTabSz="914400">
                <a:spcAft>
                  <a:spcPts val="600"/>
                </a:spcAft>
                <a:defRPr/>
              </a:pPr>
              <a:r>
                <a:rPr kumimoji="0" lang="en-US" sz="1600" b="0" i="0" u="none" strike="noStrike" kern="1200" cap="none" spc="3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ato"/>
                  <a:ea typeface="Lato"/>
                  <a:cs typeface="Lato"/>
                </a:rPr>
                <a:t>For more information, employees should reach out to </a:t>
              </a:r>
              <a:r>
                <a:rPr lang="en-US" sz="1600" spc="30" dirty="0">
                  <a:solidFill>
                    <a:prstClr val="white"/>
                  </a:solidFill>
                  <a:latin typeface="Lato"/>
                  <a:ea typeface="Lato"/>
                  <a:cs typeface="Lato"/>
                </a:rPr>
                <a:t>the People &amp; Culture Team at</a:t>
              </a:r>
              <a:r>
                <a:rPr kumimoji="0" lang="en-US" sz="1600" b="0" i="0" u="none" strike="noStrike" kern="1200" cap="none" spc="3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ato"/>
                  <a:ea typeface="Lato"/>
                  <a:cs typeface="Lato"/>
                </a:rPr>
                <a:t> </a:t>
              </a:r>
            </a:p>
          </p:txBody>
        </p:sp>
        <p:sp>
          <p:nvSpPr>
            <p:cNvPr id="36" name="TextBox 35">
              <a:hlinkClick r:id="rId5"/>
              <a:extLst>
                <a:ext uri="{FF2B5EF4-FFF2-40B4-BE49-F238E27FC236}">
                  <a16:creationId xmlns:a16="http://schemas.microsoft.com/office/drawing/2014/main" id="{7C44EC69-261E-2B19-FB49-3D3A64CC7BD2}"/>
                </a:ext>
              </a:extLst>
            </p:cNvPr>
            <p:cNvSpPr txBox="1"/>
            <p:nvPr/>
          </p:nvSpPr>
          <p:spPr>
            <a:xfrm>
              <a:off x="333879" y="6699514"/>
              <a:ext cx="2368290" cy="307777"/>
            </a:xfrm>
            <a:prstGeom prst="rect">
              <a:avLst/>
            </a:prstGeom>
            <a:noFill/>
          </p:spPr>
          <p:txBody>
            <a:bodyPr wrap="square" lIns="0" tIns="0" rIns="0" bIns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3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Lato Black" panose="020F0502020204030203" pitchFamily="34" charset="0"/>
                  <a:ea typeface="Lato Black" panose="020F0502020204030203" pitchFamily="34" charset="0"/>
                  <a:cs typeface="Lato Black" panose="020F0502020204030203" pitchFamily="34" charset="0"/>
                </a:rPr>
                <a:t>hr@leveluphcs.com</a:t>
              </a:r>
              <a:endParaRPr kumimoji="0" lang="en-US" sz="1400" b="0" i="0" u="none" strike="noStrike" kern="1200" cap="none" spc="3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C548C7E3-C0B3-099C-6C0D-8DF22DAC85E6}"/>
              </a:ext>
            </a:extLst>
          </p:cNvPr>
          <p:cNvGrpSpPr/>
          <p:nvPr/>
        </p:nvGrpSpPr>
        <p:grpSpPr>
          <a:xfrm>
            <a:off x="5702375" y="7979374"/>
            <a:ext cx="1155626" cy="1155626"/>
            <a:chOff x="10608477" y="4823444"/>
            <a:chExt cx="1509486" cy="1509486"/>
          </a:xfrm>
        </p:grpSpPr>
        <p:sp>
          <p:nvSpPr>
            <p:cNvPr id="6" name="Oval 1">
              <a:extLst>
                <a:ext uri="{FF2B5EF4-FFF2-40B4-BE49-F238E27FC236}">
                  <a16:creationId xmlns:a16="http://schemas.microsoft.com/office/drawing/2014/main" id="{53F8FE1A-BCFC-9607-8EE8-3B5925FFF943}"/>
                </a:ext>
              </a:extLst>
            </p:cNvPr>
            <p:cNvSpPr/>
            <p:nvPr/>
          </p:nvSpPr>
          <p:spPr>
            <a:xfrm>
              <a:off x="10608478" y="4823444"/>
              <a:ext cx="1509485" cy="150948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7D96D019-5171-37B5-B357-6129A8332340}"/>
                </a:ext>
              </a:extLst>
            </p:cNvPr>
            <p:cNvGrpSpPr/>
            <p:nvPr/>
          </p:nvGrpSpPr>
          <p:grpSpPr>
            <a:xfrm>
              <a:off x="10608477" y="4823444"/>
              <a:ext cx="1509486" cy="1509486"/>
              <a:chOff x="8290824" y="1088411"/>
              <a:chExt cx="822960" cy="822960"/>
            </a:xfrm>
            <a:solidFill>
              <a:schemeClr val="accent4"/>
            </a:solidFill>
          </p:grpSpPr>
          <p:pic>
            <p:nvPicPr>
              <p:cNvPr id="12" name="Graphic 11">
                <a:extLst>
                  <a:ext uri="{FF2B5EF4-FFF2-40B4-BE49-F238E27FC236}">
                    <a16:creationId xmlns:a16="http://schemas.microsoft.com/office/drawing/2014/main" id="{D6921C7C-AD79-01A6-7D73-32141B06D50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rcRect l="-11670" t="-12131" r="55838" b="56271"/>
              <a:stretch/>
            </p:blipFill>
            <p:spPr>
              <a:xfrm rot="16200000" flipH="1">
                <a:off x="8290824" y="1088411"/>
                <a:ext cx="822960" cy="822960"/>
              </a:xfrm>
              <a:prstGeom prst="rect">
                <a:avLst/>
              </a:prstGeom>
            </p:spPr>
          </p:pic>
          <p:pic>
            <p:nvPicPr>
              <p:cNvPr id="13" name="Graphic 12">
                <a:extLst>
                  <a:ext uri="{FF2B5EF4-FFF2-40B4-BE49-F238E27FC236}">
                    <a16:creationId xmlns:a16="http://schemas.microsoft.com/office/drawing/2014/main" id="{EDD32CCD-34A7-04C7-13A0-41B0CCEF5C0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 cstate="hq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 rot="16200000">
                <a:off x="8290824" y="1088411"/>
                <a:ext cx="822960" cy="822960"/>
              </a:xfrm>
              <a:prstGeom prst="rect">
                <a:avLst/>
              </a:prstGeom>
            </p:spPr>
          </p:pic>
        </p:grpSp>
      </p:grp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C5D62667-3D41-E280-F530-918E8AB42CB0}"/>
              </a:ext>
            </a:extLst>
          </p:cNvPr>
          <p:cNvCxnSpPr>
            <a:cxnSpLocks/>
          </p:cNvCxnSpPr>
          <p:nvPr/>
        </p:nvCxnSpPr>
        <p:spPr>
          <a:xfrm flipH="1">
            <a:off x="320506" y="4694720"/>
            <a:ext cx="18288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FDCB15F3-DAFC-10D1-9B34-5503CEDDC936}"/>
              </a:ext>
            </a:extLst>
          </p:cNvPr>
          <p:cNvSpPr txBox="1"/>
          <p:nvPr/>
        </p:nvSpPr>
        <p:spPr>
          <a:xfrm>
            <a:off x="2558245" y="3137470"/>
            <a:ext cx="1853826" cy="114659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200" spc="30" dirty="0">
                <a:solidFill>
                  <a:srgbClr val="008DC6"/>
                </a:solidFill>
                <a:latin typeface="Lato Black"/>
                <a:ea typeface="Lato Black"/>
                <a:cs typeface="Lato Black"/>
              </a:rPr>
              <a:t>LevelUP Your Team Spirit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000" spc="30" dirty="0">
                <a:solidFill>
                  <a:srgbClr val="494949"/>
                </a:solidFill>
                <a:latin typeface="Lato" panose="020F0502020204030203" pitchFamily="34" charset="0"/>
              </a:rPr>
              <a:t>Employees strengthen bonds and boost collaboration with fun and engaging virtual games.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6144E1C-C5B7-A5BC-B4BF-B872C88577A6}"/>
              </a:ext>
            </a:extLst>
          </p:cNvPr>
          <p:cNvCxnSpPr>
            <a:cxnSpLocks/>
          </p:cNvCxnSpPr>
          <p:nvPr/>
        </p:nvCxnSpPr>
        <p:spPr>
          <a:xfrm flipH="1">
            <a:off x="2545804" y="3423257"/>
            <a:ext cx="1873582" cy="25576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A6B50947-80F9-8273-2214-39C46A3F78A7}"/>
              </a:ext>
            </a:extLst>
          </p:cNvPr>
          <p:cNvSpPr txBox="1"/>
          <p:nvPr/>
        </p:nvSpPr>
        <p:spPr>
          <a:xfrm>
            <a:off x="2546339" y="2096585"/>
            <a:ext cx="1853826" cy="90447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914400">
              <a:lnSpc>
                <a:spcPct val="120000"/>
              </a:lnSpc>
              <a:spcBef>
                <a:spcPts val="600"/>
              </a:spcBef>
              <a:spcAft>
                <a:spcPts val="1000"/>
              </a:spcAft>
              <a:defRPr/>
            </a:pPr>
            <a:r>
              <a:rPr lang="en-US" sz="1000" spc="30" dirty="0">
                <a:solidFill>
                  <a:srgbClr val="494949"/>
                </a:solidFill>
                <a:latin typeface="Lato"/>
                <a:ea typeface="Lato Black"/>
                <a:cs typeface="Lato Black"/>
              </a:rPr>
              <a:t>New hires go through a unique and comprehensive onboarding program in their first weeks, equipping them for success at </a:t>
            </a:r>
            <a:r>
              <a:rPr lang="en-US" sz="1000" spc="30" dirty="0" err="1">
                <a:solidFill>
                  <a:srgbClr val="494949"/>
                </a:solidFill>
                <a:latin typeface="Lato"/>
                <a:ea typeface="Lato Black"/>
                <a:cs typeface="Lato Black"/>
              </a:rPr>
              <a:t>LevelUP</a:t>
            </a:r>
            <a:r>
              <a:rPr lang="en-US" sz="1000" spc="30" dirty="0">
                <a:solidFill>
                  <a:srgbClr val="494949"/>
                </a:solidFill>
                <a:latin typeface="Lato"/>
                <a:ea typeface="Lato Black"/>
                <a:cs typeface="Lato Black"/>
              </a:rPr>
              <a:t>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8DA5EFD-5A54-5E12-34E8-C3F2E1CE7FB2}"/>
              </a:ext>
            </a:extLst>
          </p:cNvPr>
          <p:cNvSpPr txBox="1"/>
          <p:nvPr/>
        </p:nvSpPr>
        <p:spPr>
          <a:xfrm>
            <a:off x="2565560" y="1655528"/>
            <a:ext cx="1853826" cy="1989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914400">
              <a:lnSpc>
                <a:spcPct val="120000"/>
              </a:lnSpc>
              <a:spcBef>
                <a:spcPts val="600"/>
              </a:spcBef>
              <a:spcAft>
                <a:spcPts val="1000"/>
              </a:spcAft>
              <a:defRPr/>
            </a:pPr>
            <a:r>
              <a:rPr lang="en-US" sz="1200" spc="30" dirty="0">
                <a:solidFill>
                  <a:srgbClr val="008DC6"/>
                </a:solidFill>
                <a:latin typeface="Lato Black"/>
                <a:ea typeface="Lato Black"/>
                <a:cs typeface="Lato Black"/>
              </a:rPr>
              <a:t>Hit the Ground Running</a:t>
            </a:r>
            <a:endParaRPr lang="en-US" sz="1200" b="0" i="0" u="none" strike="noStrike" kern="1200" cap="none" spc="30" normalizeH="0" baseline="0" noProof="0" dirty="0">
              <a:ln>
                <a:noFill/>
              </a:ln>
              <a:solidFill>
                <a:srgbClr val="008DC6"/>
              </a:solidFill>
              <a:effectLst/>
              <a:uLnTx/>
              <a:uFillTx/>
              <a:latin typeface="Lato Black"/>
              <a:ea typeface="Lato Black"/>
              <a:cs typeface="Lato Black"/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820D581-3DA3-8857-934B-D7043ACF9F64}"/>
              </a:ext>
            </a:extLst>
          </p:cNvPr>
          <p:cNvCxnSpPr>
            <a:cxnSpLocks/>
          </p:cNvCxnSpPr>
          <p:nvPr/>
        </p:nvCxnSpPr>
        <p:spPr>
          <a:xfrm flipH="1">
            <a:off x="2545804" y="1944835"/>
            <a:ext cx="18288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5" name="Graphic 14">
            <a:extLst>
              <a:ext uri="{FF2B5EF4-FFF2-40B4-BE49-F238E27FC236}">
                <a16:creationId xmlns:a16="http://schemas.microsoft.com/office/drawing/2014/main" id="{A5E0F079-70F2-F3B5-B774-6FDC27D4280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 b="22143"/>
          <a:stretch/>
        </p:blipFill>
        <p:spPr>
          <a:xfrm>
            <a:off x="352055" y="609609"/>
            <a:ext cx="652576" cy="623551"/>
          </a:xfrm>
          <a:prstGeom prst="rect">
            <a:avLst/>
          </a:prstGeom>
        </p:spPr>
      </p:pic>
      <p:sp>
        <p:nvSpPr>
          <p:cNvPr id="41" name="TextBox 3">
            <a:extLst>
              <a:ext uri="{FF2B5EF4-FFF2-40B4-BE49-F238E27FC236}">
                <a16:creationId xmlns:a16="http://schemas.microsoft.com/office/drawing/2014/main" id="{CA32270E-C375-2DF1-44F6-B5FF352F16F6}"/>
              </a:ext>
            </a:extLst>
          </p:cNvPr>
          <p:cNvSpPr txBox="1"/>
          <p:nvPr/>
        </p:nvSpPr>
        <p:spPr>
          <a:xfrm>
            <a:off x="4787975" y="2240854"/>
            <a:ext cx="1898480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410243" rtl="0" eaLnBrk="1" latinLnBrk="0" hangingPunct="1">
              <a:defRPr sz="1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0243" algn="l" defTabSz="410243" rtl="0" eaLnBrk="1" latinLnBrk="0" hangingPunct="1">
              <a:defRPr sz="1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0487" algn="l" defTabSz="410243" rtl="0" eaLnBrk="1" latinLnBrk="0" hangingPunct="1">
              <a:defRPr sz="1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0730" algn="l" defTabSz="410243" rtl="0" eaLnBrk="1" latinLnBrk="0" hangingPunct="1">
              <a:defRPr sz="1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40973" algn="l" defTabSz="410243" rtl="0" eaLnBrk="1" latinLnBrk="0" hangingPunct="1">
              <a:defRPr sz="1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1216" algn="l" defTabSz="410243" rtl="0" eaLnBrk="1" latinLnBrk="0" hangingPunct="1">
              <a:defRPr sz="1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1461" algn="l" defTabSz="410243" rtl="0" eaLnBrk="1" latinLnBrk="0" hangingPunct="1">
              <a:defRPr sz="1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71703" algn="l" defTabSz="410243" rtl="0" eaLnBrk="1" latinLnBrk="0" hangingPunct="1">
              <a:defRPr sz="1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81946" algn="l" defTabSz="410243" rtl="0" eaLnBrk="1" latinLnBrk="0" hangingPunct="1">
              <a:defRPr sz="1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spcAft>
                <a:spcPts val="1400"/>
              </a:spcAft>
              <a:defRPr/>
            </a:pPr>
            <a:r>
              <a:rPr lang="en-US" sz="1200" spc="30" dirty="0">
                <a:solidFill>
                  <a:srgbClr val="008DC6"/>
                </a:solidFill>
                <a:latin typeface="Lato Black"/>
                <a:ea typeface="Lato Black"/>
                <a:cs typeface="Lato Black"/>
              </a:rPr>
              <a:t>Exposure to World-Class Clients</a:t>
            </a:r>
            <a:endParaRPr lang="en-US" sz="1200" b="0" i="0" u="none" strike="noStrike" kern="1200" cap="none" spc="30" normalizeH="0" baseline="0" noProof="0" dirty="0">
              <a:ln>
                <a:noFill/>
              </a:ln>
              <a:solidFill>
                <a:srgbClr val="008DC6"/>
              </a:solidFill>
              <a:effectLst/>
              <a:uLnTx/>
              <a:uFillTx/>
              <a:latin typeface="Lato Black"/>
              <a:ea typeface="Lato Black"/>
              <a:cs typeface="Lato Black"/>
            </a:endParaRPr>
          </a:p>
        </p:txBody>
      </p:sp>
      <p:sp>
        <p:nvSpPr>
          <p:cNvPr id="42" name="TextBox 20">
            <a:extLst>
              <a:ext uri="{FF2B5EF4-FFF2-40B4-BE49-F238E27FC236}">
                <a16:creationId xmlns:a16="http://schemas.microsoft.com/office/drawing/2014/main" id="{6C8E1FE2-6ECF-FC0F-E5D7-07895D924282}"/>
              </a:ext>
            </a:extLst>
          </p:cNvPr>
          <p:cNvSpPr txBox="1"/>
          <p:nvPr/>
        </p:nvSpPr>
        <p:spPr>
          <a:xfrm>
            <a:off x="4797789" y="2819937"/>
            <a:ext cx="1853826" cy="214712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410243" rtl="0" eaLnBrk="1" latinLnBrk="0" hangingPunct="1">
              <a:defRPr sz="1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0243" algn="l" defTabSz="410243" rtl="0" eaLnBrk="1" latinLnBrk="0" hangingPunct="1">
              <a:defRPr sz="1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0487" algn="l" defTabSz="410243" rtl="0" eaLnBrk="1" latinLnBrk="0" hangingPunct="1">
              <a:defRPr sz="1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30730" algn="l" defTabSz="410243" rtl="0" eaLnBrk="1" latinLnBrk="0" hangingPunct="1">
              <a:defRPr sz="1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40973" algn="l" defTabSz="410243" rtl="0" eaLnBrk="1" latinLnBrk="0" hangingPunct="1">
              <a:defRPr sz="1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51216" algn="l" defTabSz="410243" rtl="0" eaLnBrk="1" latinLnBrk="0" hangingPunct="1">
              <a:defRPr sz="1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1461" algn="l" defTabSz="410243" rtl="0" eaLnBrk="1" latinLnBrk="0" hangingPunct="1">
              <a:defRPr sz="1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71703" algn="l" defTabSz="410243" rtl="0" eaLnBrk="1" latinLnBrk="0" hangingPunct="1">
              <a:defRPr sz="1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81946" algn="l" defTabSz="410243" rtl="0" eaLnBrk="1" latinLnBrk="0" hangingPunct="1">
              <a:defRPr sz="161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120000"/>
              </a:lnSpc>
              <a:spcAft>
                <a:spcPts val="1000"/>
              </a:spcAft>
              <a:defRPr/>
            </a:pPr>
            <a:r>
              <a:rPr lang="en-US" sz="1000" spc="30" dirty="0">
                <a:solidFill>
                  <a:srgbClr val="494949"/>
                </a:solidFill>
                <a:latin typeface="Lato"/>
                <a:ea typeface="Lato"/>
                <a:cs typeface="Lato"/>
              </a:rPr>
              <a:t>Our employees are fully embedded within the client’s environment, working on-site to seamlessly integrate with their teams. </a:t>
            </a:r>
            <a:endParaRPr lang="en-US" dirty="0"/>
          </a:p>
          <a:p>
            <a:pPr defTabSz="914400">
              <a:lnSpc>
                <a:spcPct val="120000"/>
              </a:lnSpc>
              <a:spcAft>
                <a:spcPts val="1000"/>
              </a:spcAft>
              <a:defRPr/>
            </a:pPr>
            <a:r>
              <a:rPr lang="en-US" sz="1000" spc="30" dirty="0">
                <a:solidFill>
                  <a:srgbClr val="494949"/>
                </a:solidFill>
                <a:latin typeface="Lato"/>
                <a:ea typeface="Lato"/>
                <a:cs typeface="Lato"/>
              </a:rPr>
              <a:t>This immersive approach enables us to gain deep insights into their processes and ways of working, fostering collaboration and efficiency from within.</a:t>
            </a:r>
            <a:endParaRPr lang="en-US" dirty="0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9990196A-06E0-D9D5-E08D-A74A38FD006C}"/>
              </a:ext>
            </a:extLst>
          </p:cNvPr>
          <p:cNvCxnSpPr>
            <a:cxnSpLocks/>
          </p:cNvCxnSpPr>
          <p:nvPr/>
        </p:nvCxnSpPr>
        <p:spPr>
          <a:xfrm flipH="1">
            <a:off x="4787975" y="2697680"/>
            <a:ext cx="18288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2D84D5A0-F21E-ECBA-08B7-4FD25633CEB0}"/>
              </a:ext>
            </a:extLst>
          </p:cNvPr>
          <p:cNvSpPr txBox="1"/>
          <p:nvPr/>
        </p:nvSpPr>
        <p:spPr>
          <a:xfrm>
            <a:off x="2582834" y="4436881"/>
            <a:ext cx="1853826" cy="20666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914400">
              <a:lnSpc>
                <a:spcPct val="120000"/>
              </a:lnSpc>
              <a:spcBef>
                <a:spcPts val="600"/>
              </a:spcBef>
              <a:spcAft>
                <a:spcPts val="1000"/>
              </a:spcAft>
              <a:defRPr/>
            </a:pPr>
            <a:r>
              <a:rPr lang="en-US" sz="1200" spc="30" dirty="0">
                <a:solidFill>
                  <a:srgbClr val="008DC6"/>
                </a:solidFill>
                <a:latin typeface="Lato Black"/>
                <a:ea typeface="Lato Black"/>
                <a:cs typeface="Lato Black"/>
              </a:rPr>
              <a:t>HR Coffee Chats</a:t>
            </a:r>
            <a:endParaRPr lang="en-US" dirty="0">
              <a:solidFill>
                <a:srgbClr val="2E2926"/>
              </a:solidFill>
              <a:latin typeface="Aptos" panose="02110004020202020204"/>
              <a:ea typeface="Lato Black"/>
              <a:cs typeface="Lato Black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30EF4C90-A1EB-E71E-0851-BBCCAF07767F}"/>
              </a:ext>
            </a:extLst>
          </p:cNvPr>
          <p:cNvCxnSpPr>
            <a:cxnSpLocks/>
          </p:cNvCxnSpPr>
          <p:nvPr/>
        </p:nvCxnSpPr>
        <p:spPr>
          <a:xfrm flipH="1">
            <a:off x="2565560" y="4707392"/>
            <a:ext cx="18288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6C477CD3-4656-D6CF-5DA0-85D1B70BE4BF}"/>
              </a:ext>
            </a:extLst>
          </p:cNvPr>
          <p:cNvSpPr txBox="1"/>
          <p:nvPr/>
        </p:nvSpPr>
        <p:spPr>
          <a:xfrm>
            <a:off x="2565560" y="4771244"/>
            <a:ext cx="1901451" cy="90447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defTabSz="914400">
              <a:lnSpc>
                <a:spcPct val="120000"/>
              </a:lnSpc>
              <a:spcAft>
                <a:spcPts val="1000"/>
              </a:spcAft>
              <a:defRPr sz="1000" spc="30">
                <a:solidFill>
                  <a:srgbClr val="494949"/>
                </a:solidFill>
                <a:latin typeface="Lato"/>
                <a:ea typeface="Lato Black"/>
                <a:cs typeface="Lato Black"/>
              </a:defRPr>
            </a:lvl1pPr>
          </a:lstStyle>
          <a:p>
            <a:r>
              <a:rPr lang="en-US" dirty="0"/>
              <a:t>The People Team hosts weekly open office hours, providing a safe space for employees to discuss career development and gain support.</a:t>
            </a:r>
          </a:p>
        </p:txBody>
      </p:sp>
    </p:spTree>
    <p:extLst>
      <p:ext uri="{BB962C8B-B14F-4D97-AF65-F5344CB8AC3E}">
        <p14:creationId xmlns:p14="http://schemas.microsoft.com/office/powerpoint/2010/main" val="64217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evelUP 2023 Brand Colors">
      <a:dk1>
        <a:srgbClr val="2E2926"/>
      </a:dk1>
      <a:lt1>
        <a:sysClr val="window" lastClr="FFFFFF"/>
      </a:lt1>
      <a:dk2>
        <a:srgbClr val="2E2926"/>
      </a:dk2>
      <a:lt2>
        <a:srgbClr val="D7D6D6"/>
      </a:lt2>
      <a:accent1>
        <a:srgbClr val="008DC6"/>
      </a:accent1>
      <a:accent2>
        <a:srgbClr val="4DAFD7"/>
      </a:accent2>
      <a:accent3>
        <a:srgbClr val="80C6E3"/>
      </a:accent3>
      <a:accent4>
        <a:srgbClr val="34B2BF"/>
      </a:accent4>
      <a:accent5>
        <a:srgbClr val="FBBE00"/>
      </a:accent5>
      <a:accent6>
        <a:srgbClr val="DE4203"/>
      </a:accent6>
      <a:hlink>
        <a:srgbClr val="008DC6"/>
      </a:hlink>
      <a:folHlink>
        <a:srgbClr val="008DC6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LevelUP 2023 Brand Colors">
      <a:dk1>
        <a:srgbClr val="2E2926"/>
      </a:dk1>
      <a:lt1>
        <a:sysClr val="window" lastClr="FFFFFF"/>
      </a:lt1>
      <a:dk2>
        <a:srgbClr val="2E2926"/>
      </a:dk2>
      <a:lt2>
        <a:srgbClr val="D7D6D6"/>
      </a:lt2>
      <a:accent1>
        <a:srgbClr val="008DC6"/>
      </a:accent1>
      <a:accent2>
        <a:srgbClr val="4DAFD7"/>
      </a:accent2>
      <a:accent3>
        <a:srgbClr val="80C6E3"/>
      </a:accent3>
      <a:accent4>
        <a:srgbClr val="34B2BF"/>
      </a:accent4>
      <a:accent5>
        <a:srgbClr val="FBBE00"/>
      </a:accent5>
      <a:accent6>
        <a:srgbClr val="DE4203"/>
      </a:accent6>
      <a:hlink>
        <a:srgbClr val="008DC6"/>
      </a:hlink>
      <a:folHlink>
        <a:srgbClr val="008DC6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6e866ae-ca3e-484a-9a30-a6a3a7d2edc6" xsi:nil="true"/>
    <SharedWithUsers xmlns="66e866ae-ca3e-484a-9a30-a6a3a7d2edc6">
      <UserInfo>
        <DisplayName>Aprill Desimone</DisplayName>
        <AccountId>17</AccountId>
        <AccountType/>
      </UserInfo>
      <UserInfo>
        <DisplayName>Ashley Smith</DisplayName>
        <AccountId>156</AccountId>
        <AccountType/>
      </UserInfo>
      <UserInfo>
        <DisplayName>Alaina Handrick</DisplayName>
        <AccountId>221</AccountId>
        <AccountType/>
      </UserInfo>
      <UserInfo>
        <DisplayName>Melissa Liew</DisplayName>
        <AccountId>35</AccountId>
        <AccountType/>
      </UserInfo>
    </SharedWithUsers>
    <lcf76f155ced4ddcb4097134ff3c332f xmlns="0c76ba1f-63e3-4dba-9552-3c0bab13fc93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1DF712A3F70147B5514E547C5A192E" ma:contentTypeVersion="22" ma:contentTypeDescription="Create a new document." ma:contentTypeScope="" ma:versionID="bce4594d99dfa9488a3a3e8ee7525e50">
  <xsd:schema xmlns:xsd="http://www.w3.org/2001/XMLSchema" xmlns:xs="http://www.w3.org/2001/XMLSchema" xmlns:p="http://schemas.microsoft.com/office/2006/metadata/properties" xmlns:ns2="0c76ba1f-63e3-4dba-9552-3c0bab13fc93" xmlns:ns3="66e866ae-ca3e-484a-9a30-a6a3a7d2edc6" targetNamespace="http://schemas.microsoft.com/office/2006/metadata/properties" ma:root="true" ma:fieldsID="e39e9a691483773207a82639acaa4772" ns2:_="" ns3:_="">
    <xsd:import namespace="0c76ba1f-63e3-4dba-9552-3c0bab13fc93"/>
    <xsd:import namespace="66e866ae-ca3e-484a-9a30-a6a3a7d2ed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76ba1f-63e3-4dba-9552-3c0bab13fc9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6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LengthInSeconds" ma:index="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856e263e-4eb0-4093-90ab-31c54ff2b8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e866ae-ca3e-484a-9a30-a6a3a7d2edc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8fda3d5-5581-4193-9f12-a222328a949d}" ma:internalName="TaxCatchAll" ma:showField="CatchAllData" ma:web="66e866ae-ca3e-484a-9a30-a6a3a7d2ed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8E9E0DC-EB78-4A94-BF8E-B90B34E173C9}">
  <ds:schemaRefs>
    <ds:schemaRef ds:uri="0c76ba1f-63e3-4dba-9552-3c0bab13fc93"/>
    <ds:schemaRef ds:uri="21bae8a7-8841-480d-b342-952f53357785"/>
    <ds:schemaRef ds:uri="66e866ae-ca3e-484a-9a30-a6a3a7d2edc6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3791F36-0371-4779-89D6-DDEC6995AE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76ba1f-63e3-4dba-9552-3c0bab13fc93"/>
    <ds:schemaRef ds:uri="66e866ae-ca3e-484a-9a30-a6a3a7d2ed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3052BD8-2C3D-42E1-B505-A0A09C337AF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</TotalTime>
  <Words>459</Words>
  <Application>Microsoft Office PowerPoint</Application>
  <PresentationFormat>Letter Paper (8.5x11 in)</PresentationFormat>
  <Paragraphs>40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Lato</vt:lpstr>
      <vt:lpstr>Lato Black</vt:lpstr>
      <vt:lpstr>Office Theme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Liew</dc:creator>
  <cp:lastModifiedBy>Carina Mitten</cp:lastModifiedBy>
  <cp:revision>142</cp:revision>
  <dcterms:created xsi:type="dcterms:W3CDTF">2024-03-28T06:16:08Z</dcterms:created>
  <dcterms:modified xsi:type="dcterms:W3CDTF">2025-03-17T12:29:26Z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0x010100021DF712A3F70147B5514E547C5A192E</vt:lpwstr>
  </property>
  <property fmtid="{D5CDD505-2E9C-101B-9397-08002B2CF9AE}" pid="3" name="MediaServiceImageTags">
    <vt:lpwstr/>
  </property>
</Properties>
</file>